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21"/>
  </p:notesMasterIdLst>
  <p:sldIdLst>
    <p:sldId id="256" r:id="rId2"/>
    <p:sldId id="257" r:id="rId3"/>
    <p:sldId id="258" r:id="rId4"/>
    <p:sldId id="259" r:id="rId5"/>
    <p:sldId id="260" r:id="rId6"/>
    <p:sldId id="261" r:id="rId7"/>
    <p:sldId id="262" r:id="rId8"/>
    <p:sldId id="264" r:id="rId9"/>
    <p:sldId id="266" r:id="rId10"/>
    <p:sldId id="268" r:id="rId11"/>
    <p:sldId id="270" r:id="rId12"/>
    <p:sldId id="271" r:id="rId13"/>
    <p:sldId id="273" r:id="rId14"/>
    <p:sldId id="272" r:id="rId15"/>
    <p:sldId id="274" r:id="rId16"/>
    <p:sldId id="275" r:id="rId17"/>
    <p:sldId id="269" r:id="rId18"/>
    <p:sldId id="276" r:id="rId19"/>
    <p:sldId id="277"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DB3"/>
    <a:srgbClr val="FFFFFF"/>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64" autoAdjust="0"/>
  </p:normalViewPr>
  <p:slideViewPr>
    <p:cSldViewPr>
      <p:cViewPr varScale="1">
        <p:scale>
          <a:sx n="93" d="100"/>
          <a:sy n="93" d="100"/>
        </p:scale>
        <p:origin x="-1350" y="-102"/>
      </p:cViewPr>
      <p:guideLst>
        <p:guide orient="horz" pos="2160"/>
        <p:guide pos="2880"/>
      </p:guideLst>
    </p:cSldViewPr>
  </p:slideViewPr>
  <p:outlineViewPr>
    <p:cViewPr>
      <p:scale>
        <a:sx n="33" d="100"/>
        <a:sy n="33" d="100"/>
      </p:scale>
      <p:origin x="30" y="12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kumente%20und%20Einstellungen\Gernot\Eigene%20Dateien\Publikationen%20und%20Vortr&#228;ge\UCCTS%202010\Daten\Statistik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plotArea>
      <c:layout/>
      <c:lineChart>
        <c:grouping val="standard"/>
        <c:ser>
          <c:idx val="0"/>
          <c:order val="0"/>
          <c:tx>
            <c:strRef>
              <c:f>'ALLGMEINE ENTWICKLUNG'!$B$3</c:f>
              <c:strCache>
                <c:ptCount val="1"/>
                <c:pt idx="0">
                  <c:v>BITRA</c:v>
                </c:pt>
              </c:strCache>
            </c:strRef>
          </c:tx>
          <c:spPr>
            <a:ln w="44450">
              <a:solidFill>
                <a:srgbClr val="00B050"/>
              </a:solidFill>
            </a:ln>
          </c:spPr>
          <c:marker>
            <c:symbol val="none"/>
          </c:marker>
          <c:cat>
            <c:numRef>
              <c:f>'ALLGMEINE ENTWICKLUNG'!$A$4:$A$23</c:f>
              <c:numCache>
                <c:formatCode>General</c:formatCode>
                <c:ptCount val="2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numCache>
            </c:numRef>
          </c:cat>
          <c:val>
            <c:numRef>
              <c:f>'ALLGMEINE ENTWICKLUNG'!$B$4:$B$23</c:f>
              <c:numCache>
                <c:formatCode>General</c:formatCode>
                <c:ptCount val="20"/>
                <c:pt idx="0">
                  <c:v>1</c:v>
                </c:pt>
                <c:pt idx="1">
                  <c:v>3</c:v>
                </c:pt>
                <c:pt idx="2">
                  <c:v>6</c:v>
                </c:pt>
                <c:pt idx="3">
                  <c:v>4</c:v>
                </c:pt>
                <c:pt idx="4">
                  <c:v>13</c:v>
                </c:pt>
                <c:pt idx="5">
                  <c:v>13</c:v>
                </c:pt>
                <c:pt idx="6">
                  <c:v>26</c:v>
                </c:pt>
                <c:pt idx="7">
                  <c:v>38</c:v>
                </c:pt>
                <c:pt idx="8">
                  <c:v>36</c:v>
                </c:pt>
                <c:pt idx="9">
                  <c:v>71</c:v>
                </c:pt>
                <c:pt idx="10">
                  <c:v>58</c:v>
                </c:pt>
                <c:pt idx="11">
                  <c:v>47</c:v>
                </c:pt>
                <c:pt idx="12">
                  <c:v>63</c:v>
                </c:pt>
                <c:pt idx="13">
                  <c:v>39</c:v>
                </c:pt>
                <c:pt idx="14">
                  <c:v>37</c:v>
                </c:pt>
                <c:pt idx="15">
                  <c:v>27</c:v>
                </c:pt>
                <c:pt idx="16">
                  <c:v>37</c:v>
                </c:pt>
                <c:pt idx="17">
                  <c:v>26</c:v>
                </c:pt>
                <c:pt idx="18">
                  <c:v>27</c:v>
                </c:pt>
                <c:pt idx="19">
                  <c:v>3</c:v>
                </c:pt>
              </c:numCache>
            </c:numRef>
          </c:val>
        </c:ser>
        <c:ser>
          <c:idx val="1"/>
          <c:order val="1"/>
          <c:tx>
            <c:strRef>
              <c:f>'ALLGMEINE ENTWICKLUNG'!$C$3</c:f>
              <c:strCache>
                <c:ptCount val="1"/>
                <c:pt idx="0">
                  <c:v>TSB</c:v>
                </c:pt>
              </c:strCache>
            </c:strRef>
          </c:tx>
          <c:spPr>
            <a:ln w="44450"/>
          </c:spPr>
          <c:marker>
            <c:symbol val="none"/>
          </c:marker>
          <c:cat>
            <c:numRef>
              <c:f>'ALLGMEINE ENTWICKLUNG'!$A$4:$A$23</c:f>
              <c:numCache>
                <c:formatCode>General</c:formatCode>
                <c:ptCount val="2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numCache>
            </c:numRef>
          </c:cat>
          <c:val>
            <c:numRef>
              <c:f>'ALLGMEINE ENTWICKLUNG'!$C$4:$C$23</c:f>
              <c:numCache>
                <c:formatCode>General</c:formatCode>
                <c:ptCount val="20"/>
                <c:pt idx="0">
                  <c:v>2</c:v>
                </c:pt>
                <c:pt idx="1">
                  <c:v>7</c:v>
                </c:pt>
                <c:pt idx="2">
                  <c:v>9</c:v>
                </c:pt>
                <c:pt idx="3">
                  <c:v>21</c:v>
                </c:pt>
                <c:pt idx="4">
                  <c:v>18</c:v>
                </c:pt>
                <c:pt idx="5">
                  <c:v>21</c:v>
                </c:pt>
                <c:pt idx="6">
                  <c:v>24</c:v>
                </c:pt>
                <c:pt idx="7">
                  <c:v>27</c:v>
                </c:pt>
                <c:pt idx="8">
                  <c:v>19</c:v>
                </c:pt>
                <c:pt idx="9">
                  <c:v>47</c:v>
                </c:pt>
                <c:pt idx="10">
                  <c:v>37</c:v>
                </c:pt>
                <c:pt idx="11">
                  <c:v>79</c:v>
                </c:pt>
                <c:pt idx="12">
                  <c:v>60</c:v>
                </c:pt>
                <c:pt idx="13">
                  <c:v>93</c:v>
                </c:pt>
                <c:pt idx="14">
                  <c:v>46</c:v>
                </c:pt>
                <c:pt idx="15">
                  <c:v>38</c:v>
                </c:pt>
                <c:pt idx="16">
                  <c:v>48</c:v>
                </c:pt>
                <c:pt idx="17">
                  <c:v>43</c:v>
                </c:pt>
                <c:pt idx="18">
                  <c:v>46</c:v>
                </c:pt>
                <c:pt idx="19">
                  <c:v>6</c:v>
                </c:pt>
              </c:numCache>
            </c:numRef>
          </c:val>
        </c:ser>
        <c:ser>
          <c:idx val="2"/>
          <c:order val="2"/>
          <c:tx>
            <c:strRef>
              <c:f>'ALLGMEINE ENTWICKLUNG'!$D$3</c:f>
              <c:strCache>
                <c:ptCount val="1"/>
                <c:pt idx="0">
                  <c:v>TSA</c:v>
                </c:pt>
              </c:strCache>
            </c:strRef>
          </c:tx>
          <c:spPr>
            <a:ln w="44450">
              <a:solidFill>
                <a:srgbClr val="FFC000"/>
              </a:solidFill>
            </a:ln>
          </c:spPr>
          <c:marker>
            <c:symbol val="none"/>
          </c:marker>
          <c:cat>
            <c:numRef>
              <c:f>'ALLGMEINE ENTWICKLUNG'!$A$4:$A$23</c:f>
              <c:numCache>
                <c:formatCode>General</c:formatCode>
                <c:ptCount val="2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numCache>
            </c:numRef>
          </c:cat>
          <c:val>
            <c:numRef>
              <c:f>'ALLGMEINE ENTWICKLUNG'!$D$4:$D$23</c:f>
              <c:numCache>
                <c:formatCode>General</c:formatCode>
                <c:ptCount val="20"/>
                <c:pt idx="0">
                  <c:v>2</c:v>
                </c:pt>
                <c:pt idx="1">
                  <c:v>0</c:v>
                </c:pt>
                <c:pt idx="2">
                  <c:v>0</c:v>
                </c:pt>
                <c:pt idx="3">
                  <c:v>0</c:v>
                </c:pt>
                <c:pt idx="4">
                  <c:v>2</c:v>
                </c:pt>
                <c:pt idx="5">
                  <c:v>4</c:v>
                </c:pt>
                <c:pt idx="6">
                  <c:v>13</c:v>
                </c:pt>
                <c:pt idx="7">
                  <c:v>19</c:v>
                </c:pt>
                <c:pt idx="8">
                  <c:v>14</c:v>
                </c:pt>
                <c:pt idx="9">
                  <c:v>32</c:v>
                </c:pt>
                <c:pt idx="10">
                  <c:v>25</c:v>
                </c:pt>
                <c:pt idx="11">
                  <c:v>51</c:v>
                </c:pt>
                <c:pt idx="12">
                  <c:v>64</c:v>
                </c:pt>
                <c:pt idx="13">
                  <c:v>87</c:v>
                </c:pt>
                <c:pt idx="14">
                  <c:v>43</c:v>
                </c:pt>
                <c:pt idx="15">
                  <c:v>30</c:v>
                </c:pt>
                <c:pt idx="16">
                  <c:v>43</c:v>
                </c:pt>
                <c:pt idx="17">
                  <c:v>41</c:v>
                </c:pt>
                <c:pt idx="18">
                  <c:v>41</c:v>
                </c:pt>
                <c:pt idx="19">
                  <c:v>1</c:v>
                </c:pt>
              </c:numCache>
            </c:numRef>
          </c:val>
        </c:ser>
        <c:marker val="1"/>
        <c:axId val="81886592"/>
        <c:axId val="82929152"/>
      </c:lineChart>
      <c:catAx>
        <c:axId val="81886592"/>
        <c:scaling>
          <c:orientation val="minMax"/>
        </c:scaling>
        <c:axPos val="b"/>
        <c:numFmt formatCode="General" sourceLinked="1"/>
        <c:tickLblPos val="nextTo"/>
        <c:txPr>
          <a:bodyPr rot="-2280000"/>
          <a:lstStyle/>
          <a:p>
            <a:pPr>
              <a:defRPr/>
            </a:pPr>
            <a:endParaRPr lang="de-DE"/>
          </a:p>
        </c:txPr>
        <c:crossAx val="82929152"/>
        <c:crosses val="autoZero"/>
        <c:auto val="1"/>
        <c:lblAlgn val="ctr"/>
        <c:lblOffset val="100"/>
      </c:catAx>
      <c:valAx>
        <c:axId val="82929152"/>
        <c:scaling>
          <c:orientation val="minMax"/>
        </c:scaling>
        <c:axPos val="l"/>
        <c:majorGridlines/>
        <c:numFmt formatCode="General" sourceLinked="1"/>
        <c:tickLblPos val="nextTo"/>
        <c:crossAx val="81886592"/>
        <c:crosses val="autoZero"/>
        <c:crossBetween val="between"/>
      </c:valAx>
    </c:plotArea>
    <c:legend>
      <c:legendPos val="r"/>
      <c:layout>
        <c:manualLayout>
          <c:xMode val="edge"/>
          <c:yMode val="edge"/>
          <c:x val="0.90733024691358088"/>
          <c:y val="0.26113823732098562"/>
          <c:w val="9.2669763787403062E-2"/>
          <c:h val="0.31497363102614884"/>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1A0AB-7FB4-4DCF-B8EF-42FC50E30C01}" type="datetimeFigureOut">
              <a:rPr lang="de-DE" smtClean="0"/>
              <a:pPr/>
              <a:t>04.08.2010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07DC7-1059-440D-B8A9-7F28F66D3A1C}"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mtClean="0">
                <a:latin typeface="Arial"/>
              </a:rPr>
              <a:t>Word count</a:t>
            </a:r>
          </a:p>
          <a:p>
            <a:endParaRPr lang="de-DE" smtClean="0">
              <a:latin typeface="Arial"/>
            </a:endParaRPr>
          </a:p>
          <a:p>
            <a:r>
              <a:rPr lang="de-DE" smtClean="0">
                <a:latin typeface="Arial"/>
              </a:rPr>
              <a:t>Grbic/Pöllabauer 2008:114f.</a:t>
            </a:r>
            <a:endParaRPr lang="de-DE">
              <a:latin typeface="Arial"/>
            </a:endParaRPr>
          </a:p>
        </p:txBody>
      </p:sp>
      <p:sp>
        <p:nvSpPr>
          <p:cNvPr id="4" name="Foliennummernplatzhalter 3"/>
          <p:cNvSpPr>
            <a:spLocks noGrp="1"/>
          </p:cNvSpPr>
          <p:nvPr>
            <p:ph type="sldNum" sz="quarter" idx="10"/>
          </p:nvPr>
        </p:nvSpPr>
        <p:spPr/>
        <p:txBody>
          <a:bodyPr/>
          <a:lstStyle/>
          <a:p>
            <a:fld id="{150CB5C2-8613-4354-A1D6-CF4489826F63}" type="slidenum">
              <a:rPr lang="de-DE" smtClean="0"/>
              <a:pPr/>
              <a:t>10</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de-DE" smtClean="0"/>
              <a:t>Titelmasterformat durch Klicken bearbeiten</a:t>
            </a:r>
            <a:endParaRPr lang="de-DE"/>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de-DE" smtClean="0"/>
              <a:t>Formatvorlage des Untertitelmasters durch Klicken bearbeiten</a:t>
            </a:r>
            <a:endParaRPr lang="de-DE"/>
          </a:p>
        </p:txBody>
      </p:sp>
      <p:sp>
        <p:nvSpPr>
          <p:cNvPr id="3076" name="Rectangle 4"/>
          <p:cNvSpPr>
            <a:spLocks noGrp="1" noChangeArrowheads="1"/>
          </p:cNvSpPr>
          <p:nvPr>
            <p:ph type="dt" sz="half" idx="2"/>
          </p:nvPr>
        </p:nvSpPr>
        <p:spPr/>
        <p:txBody>
          <a:bodyPr/>
          <a:lstStyle>
            <a:lvl1pPr>
              <a:defRPr/>
            </a:lvl1pPr>
          </a:lstStyle>
          <a:p>
            <a:fld id="{1E5AF7D9-579D-4D12-84C3-9FA8AC8AC8A9}" type="datetime1">
              <a:rPr lang="de-DE" smtClean="0"/>
              <a:pPr/>
              <a:t>04.08.2010</a:t>
            </a:fld>
            <a:endParaRPr lang="de-DE"/>
          </a:p>
        </p:txBody>
      </p:sp>
      <p:sp>
        <p:nvSpPr>
          <p:cNvPr id="3077" name="Rectangle 5"/>
          <p:cNvSpPr>
            <a:spLocks noGrp="1" noChangeArrowheads="1"/>
          </p:cNvSpPr>
          <p:nvPr>
            <p:ph type="ftr" sz="quarter" idx="3"/>
          </p:nvPr>
        </p:nvSpPr>
        <p:spPr/>
        <p:txBody>
          <a:bodyPr/>
          <a:lstStyle>
            <a:lvl1pPr>
              <a:defRPr/>
            </a:lvl1pPr>
          </a:lstStyle>
          <a:p>
            <a:r>
              <a:rPr lang="en-US" smtClean="0"/>
              <a:t>Developments in coprus-based translation studies</a:t>
            </a:r>
            <a:endParaRPr lang="de-DE"/>
          </a:p>
        </p:txBody>
      </p:sp>
      <p:sp>
        <p:nvSpPr>
          <p:cNvPr id="3078" name="Rectangle 6"/>
          <p:cNvSpPr>
            <a:spLocks noGrp="1" noChangeArrowheads="1"/>
          </p:cNvSpPr>
          <p:nvPr>
            <p:ph type="sldNum" sz="quarter" idx="4"/>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36E0839E-10B7-4C9C-91A1-9ED6BFACC06F}" type="datetime1">
              <a:rPr lang="de-DE" smtClean="0"/>
              <a:pPr/>
              <a:t>04.08.2010</a:t>
            </a:fld>
            <a:endParaRPr lang="de-DE"/>
          </a:p>
        </p:txBody>
      </p:sp>
      <p:sp>
        <p:nvSpPr>
          <p:cNvPr id="5" name="Fußzeilenplatzhalter 4"/>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6" name="Foliennummernplatzhalter 5"/>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94475" y="685800"/>
            <a:ext cx="1771650" cy="54403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279525" y="685800"/>
            <a:ext cx="5162550" cy="54403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02567D27-1935-4786-8432-189C1BBF976F}" type="datetime1">
              <a:rPr lang="de-DE" smtClean="0"/>
              <a:pPr/>
              <a:t>04.08.2010</a:t>
            </a:fld>
            <a:endParaRPr lang="de-DE"/>
          </a:p>
        </p:txBody>
      </p:sp>
      <p:sp>
        <p:nvSpPr>
          <p:cNvPr id="5" name="Fußzeilenplatzhalter 4"/>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6" name="Foliennummernplatzhalter 5"/>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und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Textplatzhalter 2"/>
          <p:cNvSpPr>
            <a:spLocks noGrp="1"/>
          </p:cNvSpPr>
          <p:nvPr>
            <p:ph type="body"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D11A1F3-FF62-42C3-A192-680A7A595769}" type="datetime1">
              <a:rPr lang="de-DE" smtClean="0"/>
              <a:pPr/>
              <a:t>04.08.2010</a:t>
            </a:fld>
            <a:endParaRPr lang="de-DE"/>
          </a:p>
        </p:txBody>
      </p:sp>
      <p:sp>
        <p:nvSpPr>
          <p:cNvPr id="5" name="Fußzeilenplatzhalter 4"/>
          <p:cNvSpPr>
            <a:spLocks noGrp="1"/>
          </p:cNvSpPr>
          <p:nvPr>
            <p:ph type="ftr" sz="quarter" idx="11"/>
          </p:nvPr>
        </p:nvSpPr>
        <p:spPr/>
        <p:txBody>
          <a:bodyPr/>
          <a:lstStyle/>
          <a:p>
            <a:r>
              <a:rPr lang="en-US" smtClean="0"/>
              <a:t>Developments in coprus-based translation studies</a:t>
            </a:r>
            <a:endParaRPr lang="de-DE"/>
          </a:p>
        </p:txBody>
      </p:sp>
      <p:sp>
        <p:nvSpPr>
          <p:cNvPr id="6" name="Foliennummernplatzhalter 5"/>
          <p:cNvSpPr>
            <a:spLocks noGrp="1"/>
          </p:cNvSpPr>
          <p:nvPr>
            <p:ph type="sldNum" sz="quarter" idx="12"/>
          </p:nvPr>
        </p:nvSpPr>
        <p:spPr/>
        <p:txBody>
          <a:bodyPr/>
          <a:lstStyle/>
          <a:p>
            <a:fld id="{B06CB36E-4099-4F8E-99BD-3A6BA06D52B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lvl1pPr>
          </a:lstStyle>
          <a:p>
            <a:fld id="{DFC007BA-97FE-402F-8628-79F0AEEEA7DE}" type="datetime1">
              <a:rPr lang="de-DE" smtClean="0"/>
              <a:pPr/>
              <a:t>04.08.2010</a:t>
            </a:fld>
            <a:endParaRPr lang="de-DE"/>
          </a:p>
        </p:txBody>
      </p:sp>
      <p:sp>
        <p:nvSpPr>
          <p:cNvPr id="5" name="Fußzeilenplatzhalter 4"/>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6" name="Foliennummernplatzhalter 5"/>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fld id="{69714F57-2C59-49C2-A2FB-DF602AE30CCC}" type="datetime1">
              <a:rPr lang="de-DE" smtClean="0"/>
              <a:pPr/>
              <a:t>04.08.2010</a:t>
            </a:fld>
            <a:endParaRPr lang="de-DE"/>
          </a:p>
        </p:txBody>
      </p:sp>
      <p:sp>
        <p:nvSpPr>
          <p:cNvPr id="5" name="Fußzeilenplatzhalter 4"/>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6" name="Foliennummernplatzhalter 5"/>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C5882FF1-B69B-48EA-A91F-DE010637CE2A}" type="datetime1">
              <a:rPr lang="de-DE" smtClean="0"/>
              <a:pPr/>
              <a:t>04.08.2010</a:t>
            </a:fld>
            <a:endParaRPr lang="de-DE"/>
          </a:p>
        </p:txBody>
      </p:sp>
      <p:sp>
        <p:nvSpPr>
          <p:cNvPr id="6" name="Fußzeilenplatzhalter 5"/>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7" name="Foliennummernplatzhalter 6"/>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A19392A7-5597-4347-BAE2-D6DFA7E01C20}" type="datetime1">
              <a:rPr lang="de-DE" smtClean="0"/>
              <a:pPr/>
              <a:t>04.08.2010</a:t>
            </a:fld>
            <a:endParaRPr lang="de-DE"/>
          </a:p>
        </p:txBody>
      </p:sp>
      <p:sp>
        <p:nvSpPr>
          <p:cNvPr id="8" name="Fußzeilenplatzhalter 7"/>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9" name="Foliennummernplatzhalter 8"/>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21090FC7-11E3-4A99-B98F-EEF73E8F33E5}" type="datetime1">
              <a:rPr lang="de-DE" smtClean="0"/>
              <a:pPr/>
              <a:t>04.08.2010</a:t>
            </a:fld>
            <a:endParaRPr lang="de-DE"/>
          </a:p>
        </p:txBody>
      </p:sp>
      <p:sp>
        <p:nvSpPr>
          <p:cNvPr id="4" name="Fußzeilenplatzhalter 3"/>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5" name="Foliennummernplatzhalter 4"/>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A11770D8-ABFC-4EF2-BC85-4E268C834D61}" type="datetime1">
              <a:rPr lang="de-DE" smtClean="0"/>
              <a:pPr/>
              <a:t>04.08.2010</a:t>
            </a:fld>
            <a:endParaRPr lang="de-DE"/>
          </a:p>
        </p:txBody>
      </p:sp>
      <p:sp>
        <p:nvSpPr>
          <p:cNvPr id="3" name="Fußzeilenplatzhalter 2"/>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4" name="Foliennummernplatzhalter 3"/>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D79CFE64-4AE9-4688-B535-2A08CE4D49F8}" type="datetime1">
              <a:rPr lang="de-DE" smtClean="0"/>
              <a:pPr/>
              <a:t>04.08.2010</a:t>
            </a:fld>
            <a:endParaRPr lang="de-DE"/>
          </a:p>
        </p:txBody>
      </p:sp>
      <p:sp>
        <p:nvSpPr>
          <p:cNvPr id="6" name="Fußzeilenplatzhalter 5"/>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7" name="Foliennummernplatzhalter 6"/>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5E2D8E18-F77E-4F30-85FD-4E44C11D3F3E}" type="datetime1">
              <a:rPr lang="de-DE" smtClean="0"/>
              <a:pPr/>
              <a:t>04.08.2010</a:t>
            </a:fld>
            <a:endParaRPr lang="de-DE"/>
          </a:p>
        </p:txBody>
      </p:sp>
      <p:sp>
        <p:nvSpPr>
          <p:cNvPr id="6" name="Fußzeilenplatzhalter 5"/>
          <p:cNvSpPr>
            <a:spLocks noGrp="1"/>
          </p:cNvSpPr>
          <p:nvPr>
            <p:ph type="ftr" sz="quarter" idx="11"/>
          </p:nvPr>
        </p:nvSpPr>
        <p:spPr/>
        <p:txBody>
          <a:bodyPr/>
          <a:lstStyle>
            <a:lvl1pPr>
              <a:defRPr/>
            </a:lvl1pPr>
          </a:lstStyle>
          <a:p>
            <a:r>
              <a:rPr lang="en-US" smtClean="0"/>
              <a:t>Developments in coprus-based translation studies</a:t>
            </a:r>
            <a:endParaRPr lang="de-DE"/>
          </a:p>
        </p:txBody>
      </p:sp>
      <p:sp>
        <p:nvSpPr>
          <p:cNvPr id="7" name="Foliennummernplatzhalter 6"/>
          <p:cNvSpPr>
            <a:spLocks noGrp="1"/>
          </p:cNvSpPr>
          <p:nvPr>
            <p:ph type="sldNum" sz="quarter" idx="12"/>
          </p:nvPr>
        </p:nvSpPr>
        <p:spPr/>
        <p:txBody>
          <a:bodyPr/>
          <a:lstStyle>
            <a:lvl1pPr>
              <a:defRPr/>
            </a:lvl1pPr>
          </a:lstStyle>
          <a:p>
            <a:fld id="{0AC37D46-6DAD-4F9D-92BD-EF2135812AD0}"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6F374757-15E0-4BE4-B186-A2476F0BD529}" type="datetime1">
              <a:rPr lang="de-DE" smtClean="0"/>
              <a:pPr/>
              <a:t>04.08.2010</a:t>
            </a:fld>
            <a:endParaRPr lang="de-DE"/>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r>
              <a:rPr lang="en-US" smtClean="0"/>
              <a:t>Developments in coprus-based translation studies</a:t>
            </a:r>
            <a:endParaRPr lang="de-DE"/>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0AC37D46-6DAD-4F9D-92BD-EF2135812AD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lvl="0"/>
            <a:r>
              <a:rPr lang="en-GB" sz="4400" kern="1200" dirty="0" smtClean="0">
                <a:solidFill>
                  <a:schemeClr val="tx1"/>
                </a:solidFill>
                <a:latin typeface="+mj-lt"/>
                <a:ea typeface="+mj-ea"/>
                <a:cs typeface="+mj-cs"/>
              </a:rPr>
              <a:t>Developments in corpus-based translation </a:t>
            </a:r>
            <a:r>
              <a:rPr lang="en-GB" dirty="0" smtClean="0"/>
              <a:t>studies</a:t>
            </a:r>
            <a:br>
              <a:rPr lang="en-GB" dirty="0" smtClean="0"/>
            </a:br>
            <a:r>
              <a:rPr lang="en-GB" dirty="0" smtClean="0"/>
              <a:t>A </a:t>
            </a:r>
            <a:r>
              <a:rPr lang="en-GB" dirty="0" err="1" smtClean="0"/>
              <a:t>bibliometric</a:t>
            </a:r>
            <a:r>
              <a:rPr lang="en-GB" dirty="0" smtClean="0"/>
              <a:t> approach</a:t>
            </a:r>
            <a:br>
              <a:rPr lang="en-GB" dirty="0" smtClean="0"/>
            </a:br>
            <a:endParaRPr lang="en-GB" dirty="0"/>
          </a:p>
        </p:txBody>
      </p:sp>
      <p:sp>
        <p:nvSpPr>
          <p:cNvPr id="3" name="Untertitel 2"/>
          <p:cNvSpPr>
            <a:spLocks noGrp="1"/>
          </p:cNvSpPr>
          <p:nvPr>
            <p:ph type="subTitle" idx="1"/>
          </p:nvPr>
        </p:nvSpPr>
        <p:spPr>
          <a:xfrm>
            <a:off x="1371600" y="3886200"/>
            <a:ext cx="6400800" cy="910952"/>
          </a:xfrm>
        </p:spPr>
        <p:txBody>
          <a:bodyPr>
            <a:normAutofit/>
          </a:bodyPr>
          <a:lstStyle/>
          <a:p>
            <a:pPr lvl="0"/>
            <a:r>
              <a:rPr lang="en-US" sz="2000" dirty="0" smtClean="0">
                <a:solidFill>
                  <a:schemeClr val="tx1"/>
                </a:solidFill>
                <a:latin typeface="+mj-lt"/>
                <a:ea typeface="+mj-ea"/>
                <a:cs typeface="+mj-cs"/>
              </a:rPr>
              <a:t>Gernot Hebenstreit </a:t>
            </a:r>
          </a:p>
          <a:p>
            <a:pPr lvl="0"/>
            <a:r>
              <a:rPr lang="en-US" sz="2000" kern="1200" dirty="0" smtClean="0">
                <a:solidFill>
                  <a:schemeClr val="tx1"/>
                </a:solidFill>
                <a:latin typeface="+mj-lt"/>
                <a:ea typeface="+mj-ea"/>
                <a:cs typeface="+mj-cs"/>
              </a:rPr>
              <a:t>University of Graz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79525" y="466944"/>
            <a:ext cx="7086600" cy="1169551"/>
          </a:xfrm>
        </p:spPr>
        <p:txBody>
          <a:bodyPr>
            <a:spAutoFit/>
          </a:bodyPr>
          <a:lstStyle/>
          <a:p>
            <a:r>
              <a:rPr lang="en-GB" sz="3500" dirty="0" smtClean="0">
                <a:solidFill>
                  <a:srgbClr val="000000"/>
                </a:solidFill>
              </a:rPr>
              <a:t>Word count</a:t>
            </a:r>
            <a:r>
              <a:rPr lang="en-GB" sz="3500" baseline="0" dirty="0" smtClean="0">
                <a:solidFill>
                  <a:srgbClr val="000000"/>
                </a:solidFill>
              </a:rPr>
              <a:t>s in </a:t>
            </a:r>
            <a:r>
              <a:rPr lang="en-GB" sz="3500" baseline="0" dirty="0" err="1" smtClean="0">
                <a:solidFill>
                  <a:srgbClr val="000000"/>
                </a:solidFill>
              </a:rPr>
              <a:t>bibliometrical</a:t>
            </a:r>
            <a:r>
              <a:rPr lang="en-GB" sz="3500" baseline="0" dirty="0" smtClean="0">
                <a:solidFill>
                  <a:srgbClr val="000000"/>
                </a:solidFill>
              </a:rPr>
              <a:t> analysis</a:t>
            </a:r>
            <a:endParaRPr lang="en-GB" sz="3500" dirty="0">
              <a:solidFill>
                <a:srgbClr val="000000"/>
              </a:solidFill>
            </a:endParaRPr>
          </a:p>
        </p:txBody>
      </p:sp>
      <p:sp>
        <p:nvSpPr>
          <p:cNvPr id="5" name="Textplatzhalter 4"/>
          <p:cNvSpPr>
            <a:spLocks noGrp="1"/>
          </p:cNvSpPr>
          <p:nvPr>
            <p:ph idx="1"/>
          </p:nvPr>
        </p:nvSpPr>
        <p:spPr>
          <a:xfrm>
            <a:off x="1279524" y="1600200"/>
            <a:ext cx="5524723" cy="4525963"/>
          </a:xfrm>
        </p:spPr>
        <p:txBody>
          <a:bodyPr>
            <a:normAutofit fontScale="85000" lnSpcReduction="10000"/>
          </a:bodyPr>
          <a:lstStyle/>
          <a:p>
            <a:pPr rtl="0" eaLnBrk="1" latinLnBrk="0" hangingPunct="1"/>
            <a:r>
              <a:rPr lang="en-GB" sz="3200" kern="1200" dirty="0" smtClean="0">
                <a:solidFill>
                  <a:schemeClr val="tx1"/>
                </a:solidFill>
                <a:ea typeface="+mn-ea"/>
                <a:cs typeface="+mn-cs"/>
              </a:rPr>
              <a:t>Words in</a:t>
            </a:r>
            <a:endParaRPr lang="en-GB" sz="3200" dirty="0" smtClean="0"/>
          </a:p>
          <a:p>
            <a:pPr lvl="1" rtl="0" eaLnBrk="1" latinLnBrk="0" hangingPunct="1"/>
            <a:r>
              <a:rPr lang="en-GB" sz="2800" kern="1200" dirty="0" smtClean="0">
                <a:solidFill>
                  <a:schemeClr val="tx1"/>
                </a:solidFill>
                <a:ea typeface="+mn-ea"/>
                <a:cs typeface="+mn-cs"/>
              </a:rPr>
              <a:t>Titles</a:t>
            </a:r>
            <a:endParaRPr lang="en-GB" dirty="0" smtClean="0"/>
          </a:p>
          <a:p>
            <a:pPr lvl="1" rtl="0" eaLnBrk="1" latinLnBrk="0" hangingPunct="1"/>
            <a:r>
              <a:rPr lang="en-GB" sz="2800" kern="1200" dirty="0" smtClean="0">
                <a:solidFill>
                  <a:schemeClr val="tx1"/>
                </a:solidFill>
                <a:ea typeface="+mn-ea"/>
                <a:cs typeface="+mn-cs"/>
              </a:rPr>
              <a:t>Keywords</a:t>
            </a:r>
            <a:endParaRPr lang="en-GB" dirty="0" smtClean="0"/>
          </a:p>
          <a:p>
            <a:pPr lvl="1" rtl="0" eaLnBrk="1" latinLnBrk="0" hangingPunct="1"/>
            <a:r>
              <a:rPr lang="en-GB" sz="2800" kern="1200" dirty="0" smtClean="0">
                <a:solidFill>
                  <a:schemeClr val="tx1"/>
                </a:solidFill>
                <a:ea typeface="+mn-ea"/>
                <a:cs typeface="+mn-cs"/>
              </a:rPr>
              <a:t>abstracts</a:t>
            </a:r>
            <a:endParaRPr lang="en-GB" dirty="0" smtClean="0"/>
          </a:p>
          <a:p>
            <a:pPr rtl="0" eaLnBrk="1" latinLnBrk="0" hangingPunct="1"/>
            <a:r>
              <a:rPr lang="en-GB" sz="3200" kern="1200" dirty="0" smtClean="0">
                <a:solidFill>
                  <a:schemeClr val="tx1"/>
                </a:solidFill>
                <a:ea typeface="+mn-ea"/>
                <a:cs typeface="+mn-cs"/>
              </a:rPr>
              <a:t>Terms/categories reflect a very specific  perspective of a given body of work</a:t>
            </a:r>
            <a:endParaRPr lang="en-GB" dirty="0" smtClean="0"/>
          </a:p>
          <a:p>
            <a:pPr lvl="1" rtl="0" eaLnBrk="1" latinLnBrk="0" hangingPunct="1"/>
            <a:r>
              <a:rPr lang="en-GB" sz="2800" kern="1200" dirty="0" smtClean="0">
                <a:solidFill>
                  <a:schemeClr val="tx1"/>
                </a:solidFill>
                <a:ea typeface="+mn-ea"/>
                <a:cs typeface="+mn-cs"/>
              </a:rPr>
              <a:t>Indexing = external view</a:t>
            </a:r>
            <a:endParaRPr lang="en-GB" dirty="0" smtClean="0"/>
          </a:p>
          <a:p>
            <a:pPr lvl="2" rtl="0" eaLnBrk="1" latinLnBrk="0" hangingPunct="1"/>
            <a:r>
              <a:rPr lang="en-GB" sz="2400" kern="1200" dirty="0" smtClean="0">
                <a:solidFill>
                  <a:schemeClr val="tx1"/>
                </a:solidFill>
                <a:ea typeface="+mn-ea"/>
                <a:cs typeface="+mn-cs"/>
              </a:rPr>
              <a:t>Problem of consistency</a:t>
            </a:r>
          </a:p>
          <a:p>
            <a:pPr lvl="2" rtl="0" eaLnBrk="1" latinLnBrk="0" hangingPunct="1"/>
            <a:r>
              <a:rPr lang="en-GB" sz="2400" kern="1200" dirty="0" smtClean="0">
                <a:solidFill>
                  <a:schemeClr val="tx1"/>
                </a:solidFill>
                <a:ea typeface="+mn-ea"/>
                <a:cs typeface="+mn-cs"/>
              </a:rPr>
              <a:t>Indexer effect</a:t>
            </a:r>
            <a:endParaRPr lang="en-GB" dirty="0" smtClean="0"/>
          </a:p>
          <a:p>
            <a:pPr lvl="1" rtl="0" eaLnBrk="1" latinLnBrk="0" hangingPunct="1"/>
            <a:r>
              <a:rPr lang="en-GB" sz="2800" kern="1200" dirty="0" smtClean="0">
                <a:solidFill>
                  <a:schemeClr val="tx1"/>
                </a:solidFill>
                <a:ea typeface="+mn-ea"/>
                <a:cs typeface="+mn-cs"/>
              </a:rPr>
              <a:t>Title, abstracts = internal view</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Problem of</a:t>
            </a:r>
            <a:r>
              <a:rPr lang="en-GB" baseline="0" dirty="0" smtClean="0"/>
              <a:t> databases</a:t>
            </a:r>
            <a:endParaRPr lang="en-GB" dirty="0"/>
          </a:p>
        </p:txBody>
      </p:sp>
      <p:sp>
        <p:nvSpPr>
          <p:cNvPr id="3" name="Textplatzhalter 2"/>
          <p:cNvSpPr>
            <a:spLocks noGrp="1"/>
          </p:cNvSpPr>
          <p:nvPr>
            <p:ph idx="1"/>
          </p:nvPr>
        </p:nvSpPr>
        <p:spPr/>
        <p:txBody>
          <a:bodyPr/>
          <a:lstStyle/>
          <a:p>
            <a:r>
              <a:rPr lang="en-GB" dirty="0" smtClean="0"/>
              <a:t>Coverage</a:t>
            </a:r>
          </a:p>
          <a:p>
            <a:pPr lvl="1"/>
            <a:r>
              <a:rPr lang="en-GB" dirty="0" smtClean="0"/>
              <a:t>Relevant publications</a:t>
            </a:r>
          </a:p>
          <a:p>
            <a:pPr lvl="2"/>
            <a:r>
              <a:rPr lang="en-GB" dirty="0" smtClean="0"/>
              <a:t>Selection criteria of database provider</a:t>
            </a:r>
          </a:p>
          <a:p>
            <a:pPr lvl="1"/>
            <a:r>
              <a:rPr lang="en-GB" dirty="0" smtClean="0"/>
              <a:t>In time</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en-GB" dirty="0" smtClean="0"/>
              <a:t>Databases used for this study</a:t>
            </a:r>
            <a:endParaRPr lang="en-GB" dirty="0"/>
          </a:p>
        </p:txBody>
      </p:sp>
      <p:sp>
        <p:nvSpPr>
          <p:cNvPr id="3" name="Textplatzhalter 2"/>
          <p:cNvSpPr>
            <a:spLocks noGrp="1"/>
          </p:cNvSpPr>
          <p:nvPr>
            <p:ph type="body" idx="1"/>
          </p:nvPr>
        </p:nvSpPr>
        <p:spPr/>
        <p:txBody>
          <a:bodyPr/>
          <a:lstStyle/>
          <a:p>
            <a:pPr lvl="0"/>
            <a:r>
              <a:rPr lang="en-GB" dirty="0" smtClean="0"/>
              <a:t>BITRA</a:t>
            </a:r>
          </a:p>
          <a:p>
            <a:pPr lvl="0"/>
            <a:r>
              <a:rPr lang="en-GB" dirty="0" smtClean="0"/>
              <a:t>TSA (Translations Studies Abstracts, St. Jerome)</a:t>
            </a:r>
          </a:p>
          <a:p>
            <a:pPr lvl="0"/>
            <a:r>
              <a:rPr lang="en-GB" dirty="0" smtClean="0"/>
              <a:t>TSB (Translation Studies Bibliography, </a:t>
            </a:r>
            <a:r>
              <a:rPr lang="en-GB" dirty="0" err="1" smtClean="0"/>
              <a:t>Benjamins</a:t>
            </a:r>
            <a:r>
              <a:rPr lang="en-GB" dirty="0" smtClean="0"/>
              <a:t>)</a:t>
            </a:r>
          </a:p>
          <a:p>
            <a:pPr lvl="0"/>
            <a:endParaRPr lang="en-GB" dirty="0" smtClean="0"/>
          </a:p>
          <a:p>
            <a:pPr lvl="0"/>
            <a:r>
              <a:rPr lang="en-GB" dirty="0" smtClean="0"/>
              <a:t>Abstracts, Keywords</a:t>
            </a:r>
          </a:p>
          <a:p>
            <a:pPr lvl="0"/>
            <a:r>
              <a:rPr lang="en-GB" dirty="0" smtClean="0"/>
              <a:t>Search query:</a:t>
            </a:r>
            <a:r>
              <a:rPr lang="en-GB" baseline="0" dirty="0" smtClean="0"/>
              <a:t> KW= “corpus” or “corpora</a:t>
            </a:r>
            <a:r>
              <a:rPr lang="en-GB" dirty="0" smtClean="0"/>
              <a:t>”</a:t>
            </a:r>
            <a:endParaRPr lang="en-GB" baseline="0" dirty="0" smtClean="0"/>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hteck 10"/>
          <p:cNvSpPr/>
          <p:nvPr/>
        </p:nvSpPr>
        <p:spPr>
          <a:xfrm>
            <a:off x="6804248" y="3068960"/>
            <a:ext cx="1800200" cy="3240360"/>
          </a:xfrm>
          <a:prstGeom prst="rect">
            <a:avLst/>
          </a:prstGeom>
          <a:solidFill>
            <a:srgbClr val="FFFFFF">
              <a:alpha val="9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bg1"/>
              </a:solidFill>
            </a:endParaRPr>
          </a:p>
        </p:txBody>
      </p:sp>
      <p:sp>
        <p:nvSpPr>
          <p:cNvPr id="2" name="Titel 1"/>
          <p:cNvSpPr>
            <a:spLocks noGrp="1"/>
          </p:cNvSpPr>
          <p:nvPr>
            <p:ph type="title"/>
          </p:nvPr>
        </p:nvSpPr>
        <p:spPr/>
        <p:txBody>
          <a:bodyPr/>
          <a:lstStyle/>
          <a:p>
            <a:r>
              <a:rPr lang="en-GB" dirty="0" smtClean="0"/>
              <a:t>Number</a:t>
            </a:r>
            <a:r>
              <a:rPr lang="de-DE" dirty="0" smtClean="0"/>
              <a:t> of </a:t>
            </a:r>
            <a:r>
              <a:rPr lang="de-DE" dirty="0" err="1" smtClean="0"/>
              <a:t>publications</a:t>
            </a:r>
            <a:endParaRPr lang="de-DE" dirty="0"/>
          </a:p>
        </p:txBody>
      </p:sp>
      <p:sp>
        <p:nvSpPr>
          <p:cNvPr id="10" name="Fußzeilenplatzhalter 9"/>
          <p:cNvSpPr>
            <a:spLocks noGrp="1"/>
          </p:cNvSpPr>
          <p:nvPr>
            <p:ph type="ftr" sz="quarter" idx="11"/>
          </p:nvPr>
        </p:nvSpPr>
        <p:spPr/>
        <p:txBody>
          <a:bodyPr/>
          <a:lstStyle/>
          <a:p>
            <a:r>
              <a:rPr lang="en-US" smtClean="0"/>
              <a:t>Developments in coprus-based translation studies</a:t>
            </a:r>
            <a:endParaRPr lang="de-DE"/>
          </a:p>
        </p:txBody>
      </p:sp>
      <p:graphicFrame>
        <p:nvGraphicFramePr>
          <p:cNvPr id="6" name="Tabelle 5"/>
          <p:cNvGraphicFramePr>
            <a:graphicFrameLocks noGrp="1"/>
          </p:cNvGraphicFramePr>
          <p:nvPr/>
        </p:nvGraphicFramePr>
        <p:xfrm>
          <a:off x="1403648" y="1412776"/>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de-DE" dirty="0" smtClean="0"/>
                        <a:t>BITRA</a:t>
                      </a:r>
                      <a:endParaRPr lang="de-DE" dirty="0"/>
                    </a:p>
                  </a:txBody>
                  <a:tcPr>
                    <a:solidFill>
                      <a:schemeClr val="accent3">
                        <a:lumMod val="75000"/>
                      </a:schemeClr>
                    </a:solidFill>
                  </a:tcPr>
                </a:tc>
                <a:tc>
                  <a:txBody>
                    <a:bodyPr/>
                    <a:lstStyle/>
                    <a:p>
                      <a:r>
                        <a:rPr lang="de-DE" dirty="0" smtClean="0"/>
                        <a:t>TSB</a:t>
                      </a:r>
                      <a:endParaRPr lang="de-DE" dirty="0"/>
                    </a:p>
                  </a:txBody>
                  <a:tcPr>
                    <a:solidFill>
                      <a:schemeClr val="accent3">
                        <a:lumMod val="75000"/>
                      </a:schemeClr>
                    </a:solidFill>
                  </a:tcPr>
                </a:tc>
                <a:tc>
                  <a:txBody>
                    <a:bodyPr/>
                    <a:lstStyle/>
                    <a:p>
                      <a:r>
                        <a:rPr lang="de-DE" dirty="0" smtClean="0"/>
                        <a:t>TSA</a:t>
                      </a:r>
                      <a:endParaRPr lang="de-DE" dirty="0"/>
                    </a:p>
                  </a:txBody>
                  <a:tcPr>
                    <a:solidFill>
                      <a:schemeClr val="accent3">
                        <a:lumMod val="75000"/>
                      </a:schemeClr>
                    </a:solidFill>
                  </a:tcPr>
                </a:tc>
              </a:tr>
              <a:tr h="370840">
                <a:tc>
                  <a:txBody>
                    <a:bodyPr/>
                    <a:lstStyle/>
                    <a:p>
                      <a:r>
                        <a:rPr lang="de-DE" dirty="0" smtClean="0"/>
                        <a:t>575</a:t>
                      </a:r>
                      <a:endParaRPr lang="de-DE" dirty="0"/>
                    </a:p>
                  </a:txBody>
                  <a:tcPr>
                    <a:solidFill>
                      <a:srgbClr val="FFEDB3"/>
                    </a:solidFill>
                  </a:tcPr>
                </a:tc>
                <a:tc>
                  <a:txBody>
                    <a:bodyPr/>
                    <a:lstStyle/>
                    <a:p>
                      <a:r>
                        <a:rPr lang="de-DE" dirty="0" smtClean="0"/>
                        <a:t>691</a:t>
                      </a:r>
                      <a:endParaRPr lang="de-DE" dirty="0"/>
                    </a:p>
                  </a:txBody>
                  <a:tcPr>
                    <a:solidFill>
                      <a:srgbClr val="FFEDB3"/>
                    </a:solidFill>
                  </a:tcPr>
                </a:tc>
                <a:tc>
                  <a:txBody>
                    <a:bodyPr/>
                    <a:lstStyle/>
                    <a:p>
                      <a:r>
                        <a:rPr lang="de-DE" dirty="0" smtClean="0"/>
                        <a:t>512</a:t>
                      </a:r>
                      <a:endParaRPr lang="de-DE" dirty="0"/>
                    </a:p>
                  </a:txBody>
                  <a:tcPr>
                    <a:solidFill>
                      <a:srgbClr val="FFEDB3"/>
                    </a:solidFill>
                  </a:tcPr>
                </a:tc>
              </a:tr>
            </a:tbl>
          </a:graphicData>
        </a:graphic>
      </p:graphicFrame>
      <p:graphicFrame>
        <p:nvGraphicFramePr>
          <p:cNvPr id="13" name="Inhaltsplatzhalter 4"/>
          <p:cNvGraphicFramePr>
            <a:graphicFrameLocks/>
          </p:cNvGraphicFramePr>
          <p:nvPr/>
        </p:nvGraphicFramePr>
        <p:xfrm>
          <a:off x="899592" y="2528870"/>
          <a:ext cx="7758604" cy="3636434"/>
        </p:xfrm>
        <a:graphic>
          <a:graphicData uri="http://schemas.openxmlformats.org/drawingml/2006/chart">
            <c:chart xmlns:c="http://schemas.openxmlformats.org/drawingml/2006/chart" xmlns:r="http://schemas.openxmlformats.org/officeDocument/2006/relationships" r:id="rId2"/>
          </a:graphicData>
        </a:graphic>
      </p:graphicFrame>
      <p:sp>
        <p:nvSpPr>
          <p:cNvPr id="7" name="Rechteck 6"/>
          <p:cNvSpPr/>
          <p:nvPr/>
        </p:nvSpPr>
        <p:spPr>
          <a:xfrm>
            <a:off x="7164288" y="2636912"/>
            <a:ext cx="432048" cy="2952328"/>
          </a:xfrm>
          <a:prstGeom prst="rect">
            <a:avLst/>
          </a:prstGeom>
          <a:solidFill>
            <a:srgbClr val="FFEDB3">
              <a:alpha val="56863"/>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Legende mit Linie 2 8"/>
          <p:cNvSpPr/>
          <p:nvPr/>
        </p:nvSpPr>
        <p:spPr>
          <a:xfrm>
            <a:off x="7812360" y="1988840"/>
            <a:ext cx="1152128" cy="1224136"/>
          </a:xfrm>
          <a:prstGeom prst="borderCallout2">
            <a:avLst>
              <a:gd name="adj1" fmla="val 18750"/>
              <a:gd name="adj2" fmla="val -8333"/>
              <a:gd name="adj3" fmla="val 18750"/>
              <a:gd name="adj4" fmla="val -16667"/>
              <a:gd name="adj5" fmla="val 55498"/>
              <a:gd name="adj6" fmla="val -49960"/>
            </a:avLst>
          </a:prstGeom>
          <a:solidFill>
            <a:srgbClr val="FFEDB3"/>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Obviously publications of 2009 and 2010 not yet covered by databases </a:t>
            </a:r>
            <a:endParaRPr lang="en-GB" sz="1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sz="2800" dirty="0" smtClean="0"/>
              <a:t>Comparison</a:t>
            </a:r>
            <a:r>
              <a:rPr lang="de-DE" sz="2800" baseline="0" dirty="0" smtClean="0"/>
              <a:t> of </a:t>
            </a:r>
            <a:r>
              <a:rPr lang="de-DE" sz="2800" baseline="0" dirty="0" err="1" smtClean="0"/>
              <a:t>keywords</a:t>
            </a:r>
            <a:r>
              <a:rPr lang="de-DE" sz="2800" baseline="0" dirty="0" smtClean="0"/>
              <a:t> in </a:t>
            </a:r>
            <a:r>
              <a:rPr lang="de-DE" sz="2800" baseline="0" dirty="0" err="1" smtClean="0"/>
              <a:t>abstracts</a:t>
            </a:r>
            <a:endParaRPr lang="de-DE" sz="2800" dirty="0"/>
          </a:p>
        </p:txBody>
      </p:sp>
      <p:sp>
        <p:nvSpPr>
          <p:cNvPr id="3" name="Textplatzhalter 2"/>
          <p:cNvSpPr>
            <a:spLocks noGrp="1"/>
          </p:cNvSpPr>
          <p:nvPr>
            <p:ph type="body" idx="1"/>
          </p:nvPr>
        </p:nvSpPr>
        <p:spPr/>
        <p:txBody>
          <a:bodyPr/>
          <a:lstStyle/>
          <a:p>
            <a:endParaRPr lang="de-DE" dirty="0"/>
          </a:p>
        </p:txBody>
      </p:sp>
      <p:sp>
        <p:nvSpPr>
          <p:cNvPr id="6" name="Fußzeilenplatzhalter 5"/>
          <p:cNvSpPr>
            <a:spLocks noGrp="1"/>
          </p:cNvSpPr>
          <p:nvPr>
            <p:ph type="ftr" sz="quarter" idx="11"/>
          </p:nvPr>
        </p:nvSpPr>
        <p:spPr/>
        <p:txBody>
          <a:bodyPr/>
          <a:lstStyle/>
          <a:p>
            <a:r>
              <a:rPr lang="en-US" smtClean="0"/>
              <a:t>Developments in coprus-based translation studies</a:t>
            </a:r>
            <a:endParaRPr lang="de-DE"/>
          </a:p>
        </p:txBody>
      </p:sp>
      <p:graphicFrame>
        <p:nvGraphicFramePr>
          <p:cNvPr id="5" name="Tabelle 4"/>
          <p:cNvGraphicFramePr>
            <a:graphicFrameLocks noGrp="1"/>
          </p:cNvGraphicFramePr>
          <p:nvPr/>
        </p:nvGraphicFramePr>
        <p:xfrm>
          <a:off x="1115616" y="1412776"/>
          <a:ext cx="7383762" cy="4896540"/>
        </p:xfrm>
        <a:graphic>
          <a:graphicData uri="http://schemas.openxmlformats.org/drawingml/2006/table">
            <a:tbl>
              <a:tblPr firstRow="1" bandRow="1">
                <a:tableStyleId>{5C22544A-7EE6-4342-B048-85BDC9FD1C3A}</a:tableStyleId>
              </a:tblPr>
              <a:tblGrid>
                <a:gridCol w="266083"/>
                <a:gridCol w="1330407"/>
                <a:gridCol w="1649819"/>
                <a:gridCol w="412313"/>
                <a:gridCol w="1529969"/>
                <a:gridCol w="2195171"/>
              </a:tblGrid>
              <a:tr h="421030">
                <a:tc>
                  <a:txBody>
                    <a:bodyPr/>
                    <a:lstStyle/>
                    <a:p>
                      <a:pPr algn="l"/>
                      <a:endParaRPr lang="de-DE" sz="2000" b="0" dirty="0">
                        <a:latin typeface="+mn-lt"/>
                      </a:endParaRPr>
                    </a:p>
                  </a:txBody>
                  <a:tcPr>
                    <a:solidFill>
                      <a:schemeClr val="bg1"/>
                    </a:solidFill>
                  </a:tcPr>
                </a:tc>
                <a:tc>
                  <a:txBody>
                    <a:bodyPr/>
                    <a:lstStyle/>
                    <a:p>
                      <a:r>
                        <a:rPr lang="de-DE" sz="2000" b="0" dirty="0" smtClean="0">
                          <a:solidFill>
                            <a:schemeClr val="tx1"/>
                          </a:solidFill>
                          <a:latin typeface="+mn-lt"/>
                        </a:rPr>
                        <a:t>TSB</a:t>
                      </a:r>
                      <a:endParaRPr lang="de-DE" sz="2000" b="0" dirty="0">
                        <a:solidFill>
                          <a:schemeClr val="tx1"/>
                        </a:solidFill>
                        <a:latin typeface="+mn-lt"/>
                      </a:endParaRPr>
                    </a:p>
                  </a:txBody>
                  <a:tcPr>
                    <a:solidFill>
                      <a:srgbClr val="FFEDB3"/>
                    </a:solidFill>
                  </a:tcPr>
                </a:tc>
                <a:tc>
                  <a:txBody>
                    <a:bodyPr/>
                    <a:lstStyle/>
                    <a:p>
                      <a:r>
                        <a:rPr lang="de-DE" sz="2000" b="0" dirty="0" smtClean="0">
                          <a:solidFill>
                            <a:schemeClr val="tx1"/>
                          </a:solidFill>
                          <a:latin typeface="+mn-lt"/>
                        </a:rPr>
                        <a:t>TSA</a:t>
                      </a:r>
                      <a:endParaRPr lang="de-DE" sz="2000" b="0" dirty="0">
                        <a:solidFill>
                          <a:schemeClr val="tx1"/>
                        </a:solidFill>
                        <a:latin typeface="+mn-lt"/>
                      </a:endParaRPr>
                    </a:p>
                  </a:txBody>
                  <a:tcPr>
                    <a:solidFill>
                      <a:schemeClr val="accent3"/>
                    </a:solidFill>
                  </a:tcPr>
                </a:tc>
                <a:tc>
                  <a:txBody>
                    <a:bodyPr/>
                    <a:lstStyle/>
                    <a:p>
                      <a:pPr algn="ctr"/>
                      <a:endParaRPr lang="de-DE" sz="2000" b="0" dirty="0">
                        <a:solidFill>
                          <a:schemeClr val="tx1"/>
                        </a:solidFill>
                        <a:latin typeface="+mn-lt"/>
                      </a:endParaRPr>
                    </a:p>
                  </a:txBody>
                  <a:tcPr>
                    <a:solidFill>
                      <a:schemeClr val="bg1"/>
                    </a:solidFill>
                  </a:tcPr>
                </a:tc>
                <a:tc>
                  <a:txBody>
                    <a:bodyPr/>
                    <a:lstStyle/>
                    <a:p>
                      <a:r>
                        <a:rPr lang="de-DE" sz="2000" b="0" dirty="0" smtClean="0">
                          <a:solidFill>
                            <a:schemeClr val="tx1"/>
                          </a:solidFill>
                          <a:latin typeface="+mn-lt"/>
                        </a:rPr>
                        <a:t>TSB</a:t>
                      </a:r>
                      <a:endParaRPr lang="de-DE" sz="2000" b="0" dirty="0">
                        <a:solidFill>
                          <a:schemeClr val="tx1"/>
                        </a:solidFill>
                        <a:latin typeface="+mn-lt"/>
                      </a:endParaRPr>
                    </a:p>
                  </a:txBody>
                  <a:tcPr>
                    <a:solidFill>
                      <a:srgbClr val="FFEDB3"/>
                    </a:solidFill>
                  </a:tcPr>
                </a:tc>
                <a:tc>
                  <a:txBody>
                    <a:bodyPr/>
                    <a:lstStyle/>
                    <a:p>
                      <a:r>
                        <a:rPr lang="de-DE" sz="2000" dirty="0" smtClean="0">
                          <a:latin typeface="+mn-lt"/>
                        </a:rPr>
                        <a:t>TSA</a:t>
                      </a:r>
                      <a:endParaRPr lang="de-DE" sz="2000" dirty="0">
                        <a:latin typeface="+mn-lt"/>
                      </a:endParaRPr>
                    </a:p>
                  </a:txBody>
                  <a:tcPr>
                    <a:solidFill>
                      <a:schemeClr val="accent3"/>
                    </a:solidFill>
                  </a:tcPr>
                </a:tc>
              </a:tr>
              <a:tr h="344270">
                <a:tc>
                  <a:txBody>
                    <a:bodyPr/>
                    <a:lstStyle/>
                    <a:p>
                      <a:pPr algn="l" fontAlgn="b"/>
                      <a:r>
                        <a:rPr lang="de-DE" sz="1200" b="0" i="0" u="none" strike="noStrike" dirty="0">
                          <a:solidFill>
                            <a:srgbClr val="000000"/>
                          </a:solidFill>
                          <a:latin typeface="+mn-lt"/>
                        </a:rPr>
                        <a:t>1</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CORPORA</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TRANSLATORS</a:t>
                      </a:r>
                    </a:p>
                  </a:txBody>
                  <a:tcPr marL="9525" marR="9525" marT="9525" marB="0" anchor="b">
                    <a:solidFill>
                      <a:schemeClr val="accent3">
                        <a:lumMod val="60000"/>
                        <a:lumOff val="40000"/>
                      </a:schemeClr>
                    </a:solidFill>
                  </a:tcPr>
                </a:tc>
                <a:tc>
                  <a:txBody>
                    <a:bodyPr/>
                    <a:lstStyle/>
                    <a:p>
                      <a:pPr algn="ctr" fontAlgn="b"/>
                      <a:r>
                        <a:rPr lang="de-DE" sz="1400" b="0" i="0" u="none" strike="noStrike" dirty="0">
                          <a:solidFill>
                            <a:srgbClr val="000000"/>
                          </a:solidFill>
                          <a:latin typeface="+mn-lt"/>
                        </a:rPr>
                        <a:t>14</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ANALYSIS</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EXPLICITATION</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dirty="0">
                          <a:solidFill>
                            <a:srgbClr val="000000"/>
                          </a:solidFill>
                          <a:latin typeface="+mn-lt"/>
                        </a:rPr>
                        <a:t>2</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TRANSLATION</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TRANSLATOR</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15</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LSP</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MULTILINGUAL</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dirty="0">
                          <a:solidFill>
                            <a:srgbClr val="000000"/>
                          </a:solidFill>
                          <a:latin typeface="+mn-lt"/>
                        </a:rPr>
                        <a:t>3</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LINGUISTICS</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LANGUAGES</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16</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LITERARY</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TARGET</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4</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RESEARCH</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LEXICAL</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17</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DIDACTICS</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SOURCE</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5</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DISCOURSE</a:t>
                      </a:r>
                    </a:p>
                  </a:txBody>
                  <a:tcPr marL="9525" marR="9525" marT="9525" marB="0" anchor="b">
                    <a:solidFill>
                      <a:srgbClr val="FFEDB3"/>
                    </a:solidFill>
                  </a:tcPr>
                </a:tc>
                <a:tc>
                  <a:txBody>
                    <a:bodyPr/>
                    <a:lstStyle/>
                    <a:p>
                      <a:pPr algn="l" fontAlgn="b"/>
                      <a:r>
                        <a:rPr lang="de-DE" sz="1400" b="0" i="0" u="none" strike="noStrike" dirty="0">
                          <a:solidFill>
                            <a:srgbClr val="000000"/>
                          </a:solidFill>
                          <a:latin typeface="+mn-lt"/>
                        </a:rPr>
                        <a:t>LINGUISTIC</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18</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LANGUAGE</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TOOLS</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6</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CONTRASTIVE</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TRANSLATIONAL</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19</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TRANSLATOR</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TERMINOLOGICAL</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7</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INTERPRETING</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FINNISH</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20</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MACHINE</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PORTUGUESE</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8</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APPROACH</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CONTRASTIVE</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21</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PARALLELISM</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ALIGNMENT</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9</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TERMINOLOGY</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LINGUISTICS</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22</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GRAMMAR</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METHODOLOGY</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10</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THEORY</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BILINGUAL</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23</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LEXICOGRAPHY</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DICTIONARIES</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11</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EQUIVALENCE</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ARTICLE</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24</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AUTOMATIC</a:t>
                      </a:r>
                    </a:p>
                  </a:txBody>
                  <a:tcPr marL="9525" marR="9525" marT="9525" marB="0" anchor="b">
                    <a:solidFill>
                      <a:srgbClr val="FFEDB3"/>
                    </a:solidFill>
                  </a:tcPr>
                </a:tc>
                <a:tc>
                  <a:txBody>
                    <a:bodyPr/>
                    <a:lstStyle/>
                    <a:p>
                      <a:pPr algn="l" fontAlgn="b"/>
                      <a:r>
                        <a:rPr lang="de-DE" sz="1400" b="0" i="0" u="none" strike="noStrike">
                          <a:solidFill>
                            <a:srgbClr val="000000"/>
                          </a:solidFill>
                          <a:latin typeface="+mn-lt"/>
                        </a:rPr>
                        <a:t>SEMANTIC</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a:solidFill>
                            <a:srgbClr val="000000"/>
                          </a:solidFill>
                          <a:latin typeface="+mn-lt"/>
                        </a:rPr>
                        <a:t>12</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TOOL</a:t>
                      </a:r>
                    </a:p>
                  </a:txBody>
                  <a:tcPr marL="9525" marR="9525" marT="9525" marB="0" anchor="b">
                    <a:solidFill>
                      <a:srgbClr val="FFEDB3"/>
                    </a:solidFill>
                  </a:tcPr>
                </a:tc>
                <a:tc>
                  <a:txBody>
                    <a:bodyPr/>
                    <a:lstStyle/>
                    <a:p>
                      <a:pPr algn="l" fontAlgn="b"/>
                      <a:r>
                        <a:rPr lang="de-DE" sz="1400" b="0" i="0" u="none" strike="noStrike" dirty="0">
                          <a:solidFill>
                            <a:srgbClr val="000000"/>
                          </a:solidFill>
                          <a:latin typeface="+mn-lt"/>
                        </a:rPr>
                        <a:t>COMPARABLE</a:t>
                      </a:r>
                    </a:p>
                  </a:txBody>
                  <a:tcPr marL="9525" marR="9525" marT="9525" marB="0" anchor="b">
                    <a:solidFill>
                      <a:schemeClr val="accent3">
                        <a:lumMod val="60000"/>
                        <a:lumOff val="40000"/>
                      </a:schemeClr>
                    </a:solidFill>
                  </a:tcPr>
                </a:tc>
                <a:tc>
                  <a:txBody>
                    <a:bodyPr/>
                    <a:lstStyle/>
                    <a:p>
                      <a:pPr algn="ctr" fontAlgn="b"/>
                      <a:r>
                        <a:rPr lang="de-DE" sz="1400" b="0" i="0" u="none" strike="noStrike">
                          <a:solidFill>
                            <a:srgbClr val="000000"/>
                          </a:solidFill>
                          <a:latin typeface="+mn-lt"/>
                        </a:rPr>
                        <a:t>25</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LINGUISTIC</a:t>
                      </a:r>
                    </a:p>
                  </a:txBody>
                  <a:tcPr marL="9525" marR="9525" marT="9525" marB="0" anchor="b">
                    <a:solidFill>
                      <a:srgbClr val="FFEDB3"/>
                    </a:solidFill>
                  </a:tcPr>
                </a:tc>
                <a:tc>
                  <a:txBody>
                    <a:bodyPr/>
                    <a:lstStyle/>
                    <a:p>
                      <a:pPr algn="l" fontAlgn="b"/>
                      <a:r>
                        <a:rPr lang="de-DE" sz="1400" b="0" i="0" u="none" strike="noStrike" dirty="0">
                          <a:solidFill>
                            <a:srgbClr val="000000"/>
                          </a:solidFill>
                          <a:latin typeface="+mn-lt"/>
                        </a:rPr>
                        <a:t>EXPLICITATION</a:t>
                      </a:r>
                    </a:p>
                  </a:txBody>
                  <a:tcPr marL="9525" marR="9525" marT="9525" marB="0" anchor="b">
                    <a:solidFill>
                      <a:schemeClr val="accent3">
                        <a:lumMod val="60000"/>
                        <a:lumOff val="40000"/>
                      </a:schemeClr>
                    </a:solidFill>
                  </a:tcPr>
                </a:tc>
              </a:tr>
              <a:tr h="344270">
                <a:tc>
                  <a:txBody>
                    <a:bodyPr/>
                    <a:lstStyle/>
                    <a:p>
                      <a:pPr algn="l" fontAlgn="b"/>
                      <a:r>
                        <a:rPr lang="de-DE" sz="1200" b="0" i="0" u="none" strike="noStrike" dirty="0">
                          <a:solidFill>
                            <a:srgbClr val="000000"/>
                          </a:solidFill>
                          <a:latin typeface="+mn-lt"/>
                        </a:rPr>
                        <a:t>13</a:t>
                      </a:r>
                    </a:p>
                  </a:txBody>
                  <a:tcPr marL="9525" marR="9525" marT="9525" marB="0" anchor="b">
                    <a:solidFill>
                      <a:schemeClr val="bg1"/>
                    </a:solidFill>
                  </a:tcPr>
                </a:tc>
                <a:tc>
                  <a:txBody>
                    <a:bodyPr/>
                    <a:lstStyle/>
                    <a:p>
                      <a:pPr algn="l" fontAlgn="b"/>
                      <a:r>
                        <a:rPr lang="de-DE" sz="1400" b="0" i="0" u="none" strike="noStrike" dirty="0">
                          <a:solidFill>
                            <a:srgbClr val="000000"/>
                          </a:solidFill>
                          <a:latin typeface="+mn-lt"/>
                        </a:rPr>
                        <a:t>COMPARATIVE</a:t>
                      </a:r>
                    </a:p>
                  </a:txBody>
                  <a:tcPr marL="9525" marR="9525" marT="9525" marB="0" anchor="b">
                    <a:solidFill>
                      <a:srgbClr val="FFEDB3"/>
                    </a:solidFill>
                  </a:tcPr>
                </a:tc>
                <a:tc>
                  <a:txBody>
                    <a:bodyPr/>
                    <a:lstStyle/>
                    <a:p>
                      <a:pPr algn="l" fontAlgn="b"/>
                      <a:r>
                        <a:rPr lang="de-DE" sz="1400" b="0" i="0" u="none" strike="noStrike" dirty="0">
                          <a:solidFill>
                            <a:srgbClr val="000000"/>
                          </a:solidFill>
                          <a:latin typeface="+mn-lt"/>
                        </a:rPr>
                        <a:t>EQUIVALENTS</a:t>
                      </a:r>
                    </a:p>
                  </a:txBody>
                  <a:tcPr marL="9525" marR="9525" marT="9525" marB="0" anchor="b">
                    <a:solidFill>
                      <a:schemeClr val="accent3">
                        <a:lumMod val="60000"/>
                        <a:lumOff val="40000"/>
                      </a:schemeClr>
                    </a:solidFill>
                  </a:tcPr>
                </a:tc>
                <a:tc>
                  <a:txBody>
                    <a:bodyPr/>
                    <a:lstStyle/>
                    <a:p>
                      <a:pPr algn="ctr" fontAlgn="b"/>
                      <a:endParaRPr lang="de-DE" sz="1400" b="0" i="0" u="none" strike="noStrike" dirty="0">
                        <a:solidFill>
                          <a:srgbClr val="000000"/>
                        </a:solidFill>
                        <a:latin typeface="+mn-lt"/>
                      </a:endParaRPr>
                    </a:p>
                  </a:txBody>
                  <a:tcPr marL="9525" marR="9525" marT="9525" marB="0" anchor="b">
                    <a:solidFill>
                      <a:schemeClr val="bg1"/>
                    </a:solidFill>
                  </a:tcPr>
                </a:tc>
                <a:tc>
                  <a:txBody>
                    <a:bodyPr/>
                    <a:lstStyle/>
                    <a:p>
                      <a:pPr algn="l" fontAlgn="b"/>
                      <a:endParaRPr lang="de-DE" sz="1400" b="0" i="0" u="none" strike="noStrike" dirty="0">
                        <a:solidFill>
                          <a:srgbClr val="000000"/>
                        </a:solidFill>
                        <a:latin typeface="+mn-lt"/>
                      </a:endParaRPr>
                    </a:p>
                  </a:txBody>
                  <a:tcPr marL="9525" marR="9525" marT="9525" marB="0" anchor="b">
                    <a:solidFill>
                      <a:srgbClr val="FFEDB3"/>
                    </a:solidFill>
                  </a:tcPr>
                </a:tc>
                <a:tc>
                  <a:txBody>
                    <a:bodyPr/>
                    <a:lstStyle/>
                    <a:p>
                      <a:pPr algn="l" fontAlgn="b"/>
                      <a:endParaRPr lang="de-DE" sz="1400" b="0" i="0" u="none" strike="noStrike" dirty="0">
                        <a:solidFill>
                          <a:srgbClr val="000000"/>
                        </a:solidFill>
                        <a:latin typeface="+mn-lt"/>
                      </a:endParaRPr>
                    </a:p>
                  </a:txBody>
                  <a:tcPr marL="9525" marR="9525" marT="9525" marB="0" anchor="b">
                    <a:solidFill>
                      <a:schemeClr val="accent3">
                        <a:lumMod val="60000"/>
                        <a:lumOff val="40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7632848" cy="296842"/>
          </a:xfrm>
        </p:spPr>
        <p:txBody>
          <a:bodyPr>
            <a:noAutofit/>
          </a:bodyPr>
          <a:lstStyle/>
          <a:p>
            <a:r>
              <a:rPr lang="en-GB" sz="3200" dirty="0" smtClean="0"/>
              <a:t>Keywords</a:t>
            </a:r>
            <a:r>
              <a:rPr lang="de-DE" sz="3200" baseline="0" dirty="0" smtClean="0"/>
              <a:t> </a:t>
            </a:r>
            <a:r>
              <a:rPr lang="de-DE" sz="3200" baseline="0" dirty="0" err="1" smtClean="0"/>
              <a:t>diachronically</a:t>
            </a:r>
            <a:r>
              <a:rPr lang="de-DE" sz="3200" baseline="0" dirty="0" smtClean="0"/>
              <a:t> (TSB)</a:t>
            </a:r>
            <a:endParaRPr lang="de-DE" sz="3200" dirty="0"/>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
        <p:nvSpPr>
          <p:cNvPr id="6" name="Rechteck 5"/>
          <p:cNvSpPr/>
          <p:nvPr/>
        </p:nvSpPr>
        <p:spPr>
          <a:xfrm>
            <a:off x="6444208" y="3068960"/>
            <a:ext cx="2160240" cy="3240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7" name="Tabelle 6"/>
          <p:cNvGraphicFramePr>
            <a:graphicFrameLocks noGrp="1"/>
          </p:cNvGraphicFramePr>
          <p:nvPr/>
        </p:nvGraphicFramePr>
        <p:xfrm>
          <a:off x="1043606" y="637063"/>
          <a:ext cx="7488836" cy="5730417"/>
        </p:xfrm>
        <a:graphic>
          <a:graphicData uri="http://schemas.openxmlformats.org/drawingml/2006/table">
            <a:tbl>
              <a:tblPr/>
              <a:tblGrid>
                <a:gridCol w="1872209"/>
                <a:gridCol w="1872209"/>
                <a:gridCol w="1872209"/>
                <a:gridCol w="1872209"/>
              </a:tblGrid>
              <a:tr h="271148">
                <a:tc>
                  <a:txBody>
                    <a:bodyPr/>
                    <a:lstStyle/>
                    <a:p>
                      <a:pPr algn="l" fontAlgn="b"/>
                      <a:r>
                        <a:rPr lang="de-DE" sz="1200" b="1" i="0" u="none" strike="noStrike" dirty="0">
                          <a:solidFill>
                            <a:srgbClr val="000000"/>
                          </a:solidFill>
                          <a:latin typeface="Arial"/>
                        </a:rPr>
                        <a:t>KEYWORDS_TSB_2002_2003</a:t>
                      </a:r>
                    </a:p>
                  </a:txBody>
                  <a:tcPr marL="7526" marR="7526" marT="7526" marB="0" anchor="b">
                    <a:lnL>
                      <a:noFill/>
                    </a:lnL>
                    <a:lnR>
                      <a:noFill/>
                    </a:lnR>
                    <a:lnT>
                      <a:noFill/>
                    </a:lnT>
                    <a:lnB>
                      <a:noFill/>
                    </a:lnB>
                  </a:tcPr>
                </a:tc>
                <a:tc>
                  <a:txBody>
                    <a:bodyPr/>
                    <a:lstStyle/>
                    <a:p>
                      <a:pPr algn="l" fontAlgn="b"/>
                      <a:r>
                        <a:rPr lang="de-DE" sz="1200" b="1" i="0" u="none" strike="noStrike" dirty="0">
                          <a:solidFill>
                            <a:srgbClr val="000000"/>
                          </a:solidFill>
                          <a:latin typeface="Arial"/>
                        </a:rPr>
                        <a:t>KEYWORDS_TSB_2004_2005</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KEYWORDS_TSB_2006_2008</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KEYWORDS_TSB_2009_2010</a:t>
                      </a:r>
                    </a:p>
                  </a:txBody>
                  <a:tcPr marL="7526" marR="7526" marT="7526" marB="0" anchor="b">
                    <a:lnL>
                      <a:noFill/>
                    </a:lnL>
                    <a:lnR>
                      <a:noFill/>
                    </a:lnR>
                    <a:lnT>
                      <a:noFill/>
                    </a:lnT>
                    <a:lnB>
                      <a:noFill/>
                    </a:lnB>
                  </a:tcPr>
                </a:tc>
              </a:tr>
              <a:tr h="162364">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LINGUISTICS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RESEARCH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RESEARCH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RESEARCH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LINGUISTICS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TOOL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LINGUISTICS</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DISCOURSE</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MACHINE</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DISCOURSE</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DISCOURSE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DIDACTICS</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COMPARATIVE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TOOL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LINGUISTICS</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AUTOMATIC</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INTERPRETING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COMPARATIVE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TRAINING</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WEB</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TERMINOLOGY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MACHINE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EXPLICITATION</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INTERPRETING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AUTOMATIC</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WEBSITE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DIDACTICS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AIDED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LITERARY</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TERMINOLOGY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INTERPRETING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TEACHING</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APPROACH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AUTOMATIC</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TRANSLATOR</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SCIENTIFIC</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WWW</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MACHINE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DIDACTICS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BITEXT</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DISCOURSE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LEXICON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LITERARY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TERMINOLOGY</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PARALLELISM</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BIBLE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WEB</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INTERPRETING</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AIDED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THEORY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TRAINING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STYLISTICS</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LSP</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ICT</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WEBSITE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RESEARCH</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EQUIVALENCE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APPROACH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MEDICAL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TRANSLATOR'S</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DIDACTICS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METHODOLOGY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WWW</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TOOL</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INTERNET</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COMPUTER</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LSP</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LANGUAGE</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THEORY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WEB</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EMPIRICAL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EVALUATION</a:t>
                      </a:r>
                    </a:p>
                  </a:txBody>
                  <a:tcPr marL="7526" marR="7526" marT="7526" marB="0" anchor="b">
                    <a:lnL>
                      <a:noFill/>
                    </a:lnL>
                    <a:lnR>
                      <a:noFill/>
                    </a:lnR>
                    <a:lnT>
                      <a:noFill/>
                    </a:lnT>
                    <a:lnB>
                      <a:noFill/>
                    </a:lnB>
                  </a:tcPr>
                </a:tc>
              </a:tr>
              <a:tr h="206669">
                <a:tc>
                  <a:txBody>
                    <a:bodyPr/>
                    <a:lstStyle/>
                    <a:p>
                      <a:pPr algn="l" fontAlgn="b"/>
                      <a:r>
                        <a:rPr lang="de-DE" sz="1200" b="0" i="0" u="none" strike="noStrike">
                          <a:solidFill>
                            <a:srgbClr val="000000"/>
                          </a:solidFill>
                          <a:latin typeface="Calibri"/>
                        </a:rPr>
                        <a:t>TRANSLATOR</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TOOL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DUBBING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EXPLANATION</a:t>
                      </a:r>
                    </a:p>
                  </a:txBody>
                  <a:tcPr marL="7526" marR="7526" marT="7526" marB="0" anchor="b">
                    <a:lnL>
                      <a:noFill/>
                    </a:lnL>
                    <a:lnR>
                      <a:noFill/>
                    </a:lnR>
                    <a:lnT>
                      <a:noFill/>
                    </a:lnT>
                    <a:lnB>
                      <a:noFill/>
                    </a:lnB>
                  </a:tcPr>
                </a:tc>
              </a:tr>
              <a:tr h="206669">
                <a:tc>
                  <a:txBody>
                    <a:bodyPr/>
                    <a:lstStyle/>
                    <a:p>
                      <a:pPr algn="l" fontAlgn="b"/>
                      <a:r>
                        <a:rPr lang="de-DE" sz="1200" b="0" i="0" u="none" strike="noStrike" dirty="0">
                          <a:solidFill>
                            <a:srgbClr val="000000"/>
                          </a:solidFill>
                          <a:latin typeface="Calibri"/>
                        </a:rPr>
                        <a:t>EMPIRICAL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STUDIES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MODALITY</a:t>
                      </a:r>
                    </a:p>
                  </a:txBody>
                  <a:tcPr marL="7526" marR="7526" marT="752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6768752" cy="368280"/>
          </a:xfrm>
        </p:spPr>
        <p:txBody>
          <a:bodyPr vert="horz" lIns="91440" tIns="45720" rIns="91440" bIns="45720" rtlCol="0" anchor="ctr">
            <a:noAutofit/>
          </a:bodyPr>
          <a:lstStyle/>
          <a:p>
            <a:r>
              <a:rPr lang="en-GB" sz="3200" dirty="0" smtClean="0"/>
              <a:t>Keywords diachronically TSA</a:t>
            </a:r>
            <a:endParaRPr lang="en-GB" sz="3200" dirty="0"/>
          </a:p>
        </p:txBody>
      </p:sp>
      <p:sp>
        <p:nvSpPr>
          <p:cNvPr id="5" name="Fußzeilenplatzhalter 4"/>
          <p:cNvSpPr>
            <a:spLocks noGrp="1"/>
          </p:cNvSpPr>
          <p:nvPr>
            <p:ph type="ftr" sz="quarter" idx="11"/>
          </p:nvPr>
        </p:nvSpPr>
        <p:spPr/>
        <p:txBody>
          <a:bodyPr/>
          <a:lstStyle/>
          <a:p>
            <a:r>
              <a:rPr lang="en-US" smtClean="0"/>
              <a:t>Developments in coprus-based translation studies</a:t>
            </a:r>
            <a:endParaRPr lang="de-DE"/>
          </a:p>
        </p:txBody>
      </p:sp>
      <p:sp>
        <p:nvSpPr>
          <p:cNvPr id="7" name="Rechteck 6"/>
          <p:cNvSpPr/>
          <p:nvPr/>
        </p:nvSpPr>
        <p:spPr>
          <a:xfrm>
            <a:off x="6516216" y="2996952"/>
            <a:ext cx="2088232" cy="33123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8" name="Tabelle 7"/>
          <p:cNvGraphicFramePr>
            <a:graphicFrameLocks noGrp="1"/>
          </p:cNvGraphicFramePr>
          <p:nvPr/>
        </p:nvGraphicFramePr>
        <p:xfrm>
          <a:off x="1043608" y="476672"/>
          <a:ext cx="7886108" cy="6165871"/>
        </p:xfrm>
        <a:graphic>
          <a:graphicData uri="http://schemas.openxmlformats.org/drawingml/2006/table">
            <a:tbl>
              <a:tblPr/>
              <a:tblGrid>
                <a:gridCol w="1158976"/>
                <a:gridCol w="1681783"/>
                <a:gridCol w="1681783"/>
                <a:gridCol w="1681783"/>
                <a:gridCol w="1681783"/>
              </a:tblGrid>
              <a:tr h="292952">
                <a:tc>
                  <a:txBody>
                    <a:bodyPr/>
                    <a:lstStyle/>
                    <a:p>
                      <a:pPr algn="l" fontAlgn="b"/>
                      <a:r>
                        <a:rPr lang="de-DE" sz="1200" b="1" i="0" u="none" strike="noStrike" dirty="0" smtClean="0">
                          <a:solidFill>
                            <a:srgbClr val="000000"/>
                          </a:solidFill>
                          <a:latin typeface="Arial"/>
                        </a:rPr>
                        <a:t>1991_2001</a:t>
                      </a:r>
                      <a:endParaRPr lang="de-DE" sz="1200" b="1" i="0" u="none" strike="noStrike" dirty="0">
                        <a:solidFill>
                          <a:srgbClr val="000000"/>
                        </a:solidFill>
                        <a:latin typeface="Arial"/>
                      </a:endParaRPr>
                    </a:p>
                  </a:txBody>
                  <a:tcPr marL="7526" marR="7526" marT="7526" marB="0" anchor="b">
                    <a:lnL>
                      <a:noFill/>
                    </a:lnL>
                    <a:lnR>
                      <a:noFill/>
                    </a:lnR>
                    <a:lnT>
                      <a:noFill/>
                    </a:lnT>
                    <a:lnB>
                      <a:noFill/>
                    </a:lnB>
                  </a:tcPr>
                </a:tc>
                <a:tc>
                  <a:txBody>
                    <a:bodyPr/>
                    <a:lstStyle/>
                    <a:p>
                      <a:pPr algn="l" fontAlgn="b"/>
                      <a:r>
                        <a:rPr lang="en-GB" sz="1200" b="1" i="0" u="none" strike="noStrike" noProof="0" smtClean="0">
                          <a:solidFill>
                            <a:srgbClr val="000000"/>
                          </a:solidFill>
                          <a:latin typeface="Arial"/>
                        </a:rPr>
                        <a:t>2002_2003</a:t>
                      </a:r>
                      <a:endParaRPr lang="en-GB" sz="1200" b="1" i="0" u="none" strike="noStrike" noProof="0">
                        <a:solidFill>
                          <a:srgbClr val="000000"/>
                        </a:solidFill>
                        <a:latin typeface="Arial"/>
                      </a:endParaRPr>
                    </a:p>
                  </a:txBody>
                  <a:tcPr marL="7526" marR="7526" marT="7526" marB="0" anchor="b">
                    <a:lnL>
                      <a:noFill/>
                    </a:lnL>
                    <a:lnR>
                      <a:noFill/>
                    </a:lnR>
                    <a:lnT>
                      <a:noFill/>
                    </a:lnT>
                    <a:lnB>
                      <a:noFill/>
                    </a:lnB>
                  </a:tcPr>
                </a:tc>
                <a:tc>
                  <a:txBody>
                    <a:bodyPr/>
                    <a:lstStyle/>
                    <a:p>
                      <a:pPr algn="l" fontAlgn="b"/>
                      <a:r>
                        <a:rPr lang="de-DE" sz="1200" b="1" i="0" u="none" strike="noStrike" dirty="0" smtClean="0">
                          <a:solidFill>
                            <a:srgbClr val="000000"/>
                          </a:solidFill>
                          <a:latin typeface="Arial"/>
                        </a:rPr>
                        <a:t>2004_2005</a:t>
                      </a:r>
                      <a:endParaRPr lang="de-DE" sz="1200" b="1" i="0" u="none" strike="noStrike" dirty="0">
                        <a:solidFill>
                          <a:srgbClr val="000000"/>
                        </a:solidFill>
                        <a:latin typeface="Arial"/>
                      </a:endParaRPr>
                    </a:p>
                  </a:txBody>
                  <a:tcPr marL="7526" marR="7526" marT="7526" marB="0" anchor="b">
                    <a:lnL>
                      <a:noFill/>
                    </a:lnL>
                    <a:lnR>
                      <a:noFill/>
                    </a:lnR>
                    <a:lnT>
                      <a:noFill/>
                    </a:lnT>
                    <a:lnB>
                      <a:noFill/>
                    </a:lnB>
                  </a:tcPr>
                </a:tc>
                <a:tc>
                  <a:txBody>
                    <a:bodyPr/>
                    <a:lstStyle/>
                    <a:p>
                      <a:pPr algn="l" fontAlgn="b"/>
                      <a:r>
                        <a:rPr lang="de-DE" sz="1200" b="1" i="0" u="none" strike="noStrike" dirty="0" smtClean="0">
                          <a:solidFill>
                            <a:srgbClr val="000000"/>
                          </a:solidFill>
                          <a:latin typeface="Arial"/>
                        </a:rPr>
                        <a:t>2006_2008</a:t>
                      </a:r>
                      <a:endParaRPr lang="de-DE" sz="1200" b="1" i="0" u="none" strike="noStrike" dirty="0">
                        <a:solidFill>
                          <a:srgbClr val="000000"/>
                        </a:solidFill>
                        <a:latin typeface="Arial"/>
                      </a:endParaRPr>
                    </a:p>
                  </a:txBody>
                  <a:tcPr marL="7526" marR="7526" marT="7526" marB="0" anchor="b">
                    <a:lnL>
                      <a:noFill/>
                    </a:lnL>
                    <a:lnR>
                      <a:noFill/>
                    </a:lnR>
                    <a:lnT>
                      <a:noFill/>
                    </a:lnT>
                    <a:lnB>
                      <a:noFill/>
                    </a:lnB>
                  </a:tcPr>
                </a:tc>
                <a:tc>
                  <a:txBody>
                    <a:bodyPr/>
                    <a:lstStyle/>
                    <a:p>
                      <a:pPr algn="l" fontAlgn="b"/>
                      <a:r>
                        <a:rPr lang="de-DE" sz="1200" b="1" i="0" u="none" strike="noStrike" dirty="0" smtClean="0">
                          <a:solidFill>
                            <a:srgbClr val="000000"/>
                          </a:solidFill>
                          <a:latin typeface="Arial"/>
                        </a:rPr>
                        <a:t>2009_2010</a:t>
                      </a:r>
                      <a:endParaRPr lang="de-DE" sz="1200" b="1" i="0" u="none" strike="noStrike" dirty="0">
                        <a:solidFill>
                          <a:srgbClr val="000000"/>
                        </a:solidFill>
                        <a:latin typeface="Arial"/>
                      </a:endParaRPr>
                    </a:p>
                  </a:txBody>
                  <a:tcPr marL="7526" marR="7526" marT="7526" marB="0" anchor="b">
                    <a:lnL>
                      <a:noFill/>
                    </a:lnL>
                    <a:lnR>
                      <a:noFill/>
                    </a:lnR>
                    <a:lnT>
                      <a:noFill/>
                    </a:lnT>
                    <a:lnB>
                      <a:noFill/>
                    </a:lnB>
                  </a:tcPr>
                </a:tc>
              </a:tr>
              <a:tr h="223369">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en-GB" sz="1200" b="1" i="0" u="none" strike="noStrike" noProof="0" smtClean="0">
                          <a:solidFill>
                            <a:srgbClr val="000000"/>
                          </a:solidFill>
                          <a:latin typeface="Arial"/>
                        </a:rPr>
                        <a:t>Key word</a:t>
                      </a:r>
                      <a:endParaRPr lang="en-GB" sz="1200" b="1" i="0" u="none" strike="noStrike" noProof="0">
                        <a:solidFill>
                          <a:srgbClr val="000000"/>
                        </a:solidFill>
                        <a:latin typeface="Arial"/>
                      </a:endParaRP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de-DE" sz="1200" b="1" i="0" u="none" strike="noStrike">
                          <a:solidFill>
                            <a:srgbClr val="000000"/>
                          </a:solidFill>
                          <a:latin typeface="Arial"/>
                        </a:rPr>
                        <a:t>Key word</a:t>
                      </a:r>
                    </a:p>
                  </a:txBody>
                  <a:tcPr marL="7526" marR="7526" marT="7526" marB="0" anchor="b">
                    <a:lnL>
                      <a:noFill/>
                    </a:lnL>
                    <a:lnR>
                      <a:noFill/>
                    </a:lnR>
                    <a:lnT>
                      <a:noFill/>
                    </a:lnT>
                    <a:lnB>
                      <a:noFill/>
                    </a:lnB>
                  </a:tcPr>
                </a:tc>
                <a:tc>
                  <a:txBody>
                    <a:bodyPr/>
                    <a:lstStyle/>
                    <a:p>
                      <a:pPr algn="l" fontAlgn="b"/>
                      <a:r>
                        <a:rPr lang="de-DE" sz="1200" b="1" i="0" u="none" strike="noStrike" dirty="0">
                          <a:solidFill>
                            <a:srgbClr val="000000"/>
                          </a:solidFill>
                          <a:latin typeface="Arial"/>
                        </a:rPr>
                        <a:t>Key </a:t>
                      </a:r>
                      <a:r>
                        <a:rPr lang="de-DE" sz="1200" b="1" i="0" u="none" strike="noStrike" dirty="0" err="1">
                          <a:solidFill>
                            <a:srgbClr val="000000"/>
                          </a:solidFill>
                          <a:latin typeface="Arial"/>
                        </a:rPr>
                        <a:t>word</a:t>
                      </a:r>
                      <a:endParaRPr lang="de-DE" sz="1200" b="1" i="0" u="none" strike="noStrike" dirty="0">
                        <a:solidFill>
                          <a:srgbClr val="000000"/>
                        </a:solidFill>
                        <a:latin typeface="Arial"/>
                      </a:endParaRP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TRANSLATION</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CORPUS</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CORPORA</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TRANSLATION</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CORPUS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CORPORA</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TRANSLATIONAL</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ENGLISH</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PARALLEL</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ENGLISH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ENGLISH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ENGLISH</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TRANSLATORS</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ENGLISH</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MULTILINGUAL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BASED</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BASED</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LINGUISTICS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STUDY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FINNISH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LANGUAGE</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EXTRACTION</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BASED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BASED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STUDY</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MULTILINGUAL</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TRANSLATOR</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TERMINOLOGY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STUDY</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CHINESE</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BILINGUAL</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BILINGUAL</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NORWEGIAN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SPANISH</a:t>
                      </a: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COMPARABLE</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TERMINOLOGY</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STUDIES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UNIVERSALS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TEXTS</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CONTRASTIVE</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EXPLICITATION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TRANSLATING</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EQUIVALENTS</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TEXTS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TEXTS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VERBS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TRANSLATIONS</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ALIGNMENT</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LINGUISTIC</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LINGUISTICS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TRANSLATORS</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TEXT</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TRANSLATORS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SPANISH</a:t>
                      </a:r>
                    </a:p>
                  </a:txBody>
                  <a:tcPr marL="7526" marR="7526" marT="7526" marB="0" anchor="b">
                    <a:lnL>
                      <a:noFill/>
                    </a:lnL>
                    <a:lnR>
                      <a:noFill/>
                    </a:lnR>
                    <a:lnT>
                      <a:noFill/>
                    </a:lnT>
                    <a:lnB>
                      <a:noFill/>
                    </a:lnB>
                  </a:tcPr>
                </a:tc>
              </a:tr>
              <a:tr h="225982">
                <a:tc>
                  <a:txBody>
                    <a:bodyPr/>
                    <a:lstStyle/>
                    <a:p>
                      <a:pPr algn="l" fontAlgn="b"/>
                      <a:r>
                        <a:rPr lang="de-DE" sz="1200" b="0" i="0" u="none" strike="noStrike" dirty="0">
                          <a:solidFill>
                            <a:srgbClr val="000000"/>
                          </a:solidFill>
                          <a:latin typeface="Calibri"/>
                        </a:rPr>
                        <a:t>COMPARABLE</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LANGUAGE</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UNIVERSALS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TRANSLATIONAL</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TRANSLATOR</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TERMINOLOGY</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SWEDISH</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TEXTS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WEB</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TRANSLATED</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USING</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INVESTIGATING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MULTILINGUAL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PHRASEOLOGY</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TRANSLATIONS</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BASED</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EXTRACTING</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TEXT</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TRANSLATED</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TRANSLATIONAL</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TERMINOLOGICAL</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LANGUAGE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SPECIALIZED</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MODAL</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CONTRASTIVE</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TRANSLATIONS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ITALIAN</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TRANSLATOR</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PARTICLES</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USING</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TRANSLATED</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LEXICAL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BILINGUAL</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EXTRACTION</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ANALYSIS</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TECHNICAL</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LANGUAGE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SPECIALIZED</a:t>
                      </a:r>
                    </a:p>
                  </a:txBody>
                  <a:tcPr marL="7526" marR="7526" marT="7526" marB="0" anchor="b">
                    <a:lnL>
                      <a:noFill/>
                    </a:lnL>
                    <a:lnR>
                      <a:noFill/>
                    </a:lnR>
                    <a:lnT>
                      <a:noFill/>
                    </a:lnT>
                    <a:lnB>
                      <a:noFill/>
                    </a:lnB>
                  </a:tcPr>
                </a:tc>
              </a:tr>
              <a:tr h="225982">
                <a:tc>
                  <a:txBody>
                    <a:bodyPr/>
                    <a:lstStyle/>
                    <a:p>
                      <a:pPr algn="l" fontAlgn="b"/>
                      <a:r>
                        <a:rPr lang="de-DE" sz="1200" b="0" i="0" u="none" strike="noStrike">
                          <a:solidFill>
                            <a:srgbClr val="000000"/>
                          </a:solidFill>
                          <a:latin typeface="Calibri"/>
                        </a:rPr>
                        <a:t>AUTOMATIC</a:t>
                      </a:r>
                    </a:p>
                  </a:txBody>
                  <a:tcPr marL="7526" marR="7526" marT="7526" marB="0" anchor="b">
                    <a:lnL>
                      <a:noFill/>
                    </a:lnL>
                    <a:lnR>
                      <a:noFill/>
                    </a:lnR>
                    <a:lnT>
                      <a:noFill/>
                    </a:lnT>
                    <a:lnB>
                      <a:noFill/>
                    </a:lnB>
                  </a:tcPr>
                </a:tc>
                <a:tc>
                  <a:txBody>
                    <a:bodyPr/>
                    <a:lstStyle/>
                    <a:p>
                      <a:pPr algn="l" fontAlgn="b"/>
                      <a:r>
                        <a:rPr lang="en-GB" sz="1200" b="0" i="0" u="none" strike="noStrike" noProof="0" smtClean="0">
                          <a:solidFill>
                            <a:srgbClr val="000000"/>
                          </a:solidFill>
                          <a:latin typeface="Calibri"/>
                        </a:rPr>
                        <a:t>ALIGNMENT</a:t>
                      </a:r>
                      <a:endParaRPr lang="en-GB" sz="1200" b="0" i="0" u="none" strike="noStrike" noProof="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TRANSLATE</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REPRESENTATIVENESS</a:t>
                      </a:r>
                    </a:p>
                  </a:txBody>
                  <a:tcPr marL="7526" marR="7526" marT="7526" marB="0" anchor="b">
                    <a:lnL>
                      <a:noFill/>
                    </a:lnL>
                    <a:lnR>
                      <a:noFill/>
                    </a:lnR>
                    <a:lnT>
                      <a:noFill/>
                    </a:lnT>
                    <a:lnB>
                      <a:noFill/>
                    </a:lnB>
                  </a:tcPr>
                </a:tc>
                <a:tc>
                  <a:txBody>
                    <a:bodyPr/>
                    <a:lstStyle/>
                    <a:p>
                      <a:pPr algn="l" fontAlgn="b"/>
                      <a:endParaRPr lang="de-DE" sz="1200" b="0" i="0" u="none" strike="noStrike">
                        <a:solidFill>
                          <a:srgbClr val="000000"/>
                        </a:solidFill>
                        <a:latin typeface="Calibri"/>
                      </a:endParaRPr>
                    </a:p>
                  </a:txBody>
                  <a:tcPr marL="7526" marR="7526" marT="7526" marB="0" anchor="b">
                    <a:lnL>
                      <a:noFill/>
                    </a:lnL>
                    <a:lnR>
                      <a:noFill/>
                    </a:lnR>
                    <a:lnT>
                      <a:noFill/>
                    </a:lnT>
                    <a:lnB>
                      <a:noFill/>
                    </a:lnB>
                  </a:tcPr>
                </a:tc>
              </a:tr>
              <a:tr h="225982">
                <a:tc>
                  <a:txBody>
                    <a:bodyPr/>
                    <a:lstStyle/>
                    <a:p>
                      <a:pPr algn="l" fontAlgn="b"/>
                      <a:r>
                        <a:rPr lang="de-DE" sz="1200" b="0" i="0" u="none" strike="noStrike" dirty="0">
                          <a:solidFill>
                            <a:srgbClr val="000000"/>
                          </a:solidFill>
                          <a:latin typeface="Calibri"/>
                        </a:rPr>
                        <a:t>CREATIVITY</a:t>
                      </a:r>
                    </a:p>
                  </a:txBody>
                  <a:tcPr marL="7526" marR="7526" marT="7526" marB="0" anchor="b">
                    <a:lnL>
                      <a:noFill/>
                    </a:lnL>
                    <a:lnR>
                      <a:noFill/>
                    </a:lnR>
                    <a:lnT>
                      <a:noFill/>
                    </a:lnT>
                    <a:lnB>
                      <a:noFill/>
                    </a:lnB>
                  </a:tcPr>
                </a:tc>
                <a:tc>
                  <a:txBody>
                    <a:bodyPr/>
                    <a:lstStyle/>
                    <a:p>
                      <a:pPr algn="l" fontAlgn="b"/>
                      <a:r>
                        <a:rPr lang="en-GB" sz="1200" b="0" i="0" u="none" strike="noStrike" noProof="0" dirty="0" smtClean="0">
                          <a:solidFill>
                            <a:srgbClr val="000000"/>
                          </a:solidFill>
                          <a:latin typeface="Calibri"/>
                        </a:rPr>
                        <a:t>WEB</a:t>
                      </a:r>
                      <a:endParaRPr lang="en-GB" sz="1200" b="0" i="0" u="none" strike="noStrike" noProof="0" dirty="0">
                        <a:solidFill>
                          <a:srgbClr val="000000"/>
                        </a:solidFill>
                        <a:latin typeface="Calibri"/>
                      </a:endParaRPr>
                    </a:p>
                  </a:txBody>
                  <a:tcPr marL="7526" marR="7526" marT="7526"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LANGUAGES</a:t>
                      </a:r>
                    </a:p>
                  </a:txBody>
                  <a:tcPr marL="7526" marR="7526" marT="7526"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526" marR="7526" marT="7526" marB="0" anchor="b">
                    <a:lnL>
                      <a:noFill/>
                    </a:lnL>
                    <a:lnR>
                      <a:noFill/>
                    </a:lnR>
                    <a:lnT>
                      <a:noFill/>
                    </a:lnT>
                    <a:lnB>
                      <a:noFill/>
                    </a:lnB>
                  </a:tcPr>
                </a:tc>
                <a:tc>
                  <a:txBody>
                    <a:bodyPr/>
                    <a:lstStyle/>
                    <a:p>
                      <a:pPr algn="l" fontAlgn="b"/>
                      <a:endParaRPr lang="de-DE" sz="1200" b="0" i="0" u="none" strike="noStrike" dirty="0">
                        <a:solidFill>
                          <a:srgbClr val="000000"/>
                        </a:solidFill>
                        <a:latin typeface="Calibri"/>
                      </a:endParaRPr>
                    </a:p>
                  </a:txBody>
                  <a:tcPr marL="7526" marR="7526" marT="752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116632"/>
            <a:ext cx="8229600" cy="368280"/>
          </a:xfrm>
        </p:spPr>
        <p:txBody>
          <a:bodyPr>
            <a:noAutofit/>
          </a:bodyPr>
          <a:lstStyle/>
          <a:p>
            <a:r>
              <a:rPr lang="en-GB" sz="2800" dirty="0" smtClean="0"/>
              <a:t>Indexing compared TSB - BITRA</a:t>
            </a:r>
            <a:endParaRPr lang="en-GB" sz="2800" dirty="0"/>
          </a:p>
        </p:txBody>
      </p:sp>
      <p:sp>
        <p:nvSpPr>
          <p:cNvPr id="5" name="Fußzeilenplatzhalter 4"/>
          <p:cNvSpPr>
            <a:spLocks noGrp="1"/>
          </p:cNvSpPr>
          <p:nvPr>
            <p:ph type="ftr" sz="quarter" idx="11"/>
          </p:nvPr>
        </p:nvSpPr>
        <p:spPr/>
        <p:txBody>
          <a:bodyPr/>
          <a:lstStyle/>
          <a:p>
            <a:r>
              <a:rPr lang="en-US" smtClean="0"/>
              <a:t>Developments in coprus-based translation studies</a:t>
            </a:r>
            <a:endParaRPr lang="de-DE"/>
          </a:p>
        </p:txBody>
      </p:sp>
      <p:sp>
        <p:nvSpPr>
          <p:cNvPr id="7" name="Rechteck 6"/>
          <p:cNvSpPr/>
          <p:nvPr/>
        </p:nvSpPr>
        <p:spPr>
          <a:xfrm>
            <a:off x="6444208" y="2780928"/>
            <a:ext cx="2160240" cy="3456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9" name="Tabelle 8"/>
          <p:cNvGraphicFramePr>
            <a:graphicFrameLocks noGrp="1"/>
          </p:cNvGraphicFramePr>
          <p:nvPr/>
        </p:nvGraphicFramePr>
        <p:xfrm>
          <a:off x="611560" y="548679"/>
          <a:ext cx="8064895" cy="5760637"/>
        </p:xfrm>
        <a:graphic>
          <a:graphicData uri="http://schemas.openxmlformats.org/drawingml/2006/table">
            <a:tbl>
              <a:tblPr>
                <a:tableStyleId>{2D5ABB26-0587-4C30-8999-92F81FD0307C}</a:tableStyleId>
              </a:tblPr>
              <a:tblGrid>
                <a:gridCol w="387086"/>
                <a:gridCol w="2061186"/>
                <a:gridCol w="342512"/>
                <a:gridCol w="4878807"/>
                <a:gridCol w="395304"/>
              </a:tblGrid>
              <a:tr h="213687">
                <a:tc>
                  <a:txBody>
                    <a:bodyPr/>
                    <a:lstStyle/>
                    <a:p>
                      <a:pPr algn="l" fontAlgn="b"/>
                      <a:r>
                        <a:rPr lang="de-DE" sz="1200" u="none" strike="noStrike" dirty="0"/>
                        <a:t> </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b="1" u="none" strike="noStrike" dirty="0"/>
                        <a:t>BITRA</a:t>
                      </a:r>
                      <a:endParaRPr lang="de-DE" sz="1200" b="1" i="0" u="none" strike="noStrike" dirty="0">
                        <a:solidFill>
                          <a:srgbClr val="000000"/>
                        </a:solidFill>
                        <a:latin typeface="Calibri"/>
                      </a:endParaRPr>
                    </a:p>
                  </a:txBody>
                  <a:tcPr marL="6252" marR="6252" marT="6252" marB="0" anchor="b"/>
                </a:tc>
                <a:tc>
                  <a:txBody>
                    <a:bodyPr/>
                    <a:lstStyle/>
                    <a:p>
                      <a:pPr algn="l" fontAlgn="b"/>
                      <a:r>
                        <a:rPr lang="de-DE" sz="1200" u="none" strike="noStrike" dirty="0"/>
                        <a:t> </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b="1" u="none" strike="noStrike" dirty="0"/>
                        <a:t>TSB</a:t>
                      </a:r>
                      <a:endParaRPr lang="de-DE" sz="1200" b="1" i="0" u="none" strike="noStrike" dirty="0">
                        <a:solidFill>
                          <a:srgbClr val="000000"/>
                        </a:solidFill>
                        <a:latin typeface="Calibri"/>
                      </a:endParaRPr>
                    </a:p>
                  </a:txBody>
                  <a:tcPr marL="6252" marR="6252" marT="6252" marB="0" anchor="b"/>
                </a:tc>
                <a:tc>
                  <a:txBody>
                    <a:bodyPr/>
                    <a:lstStyle/>
                    <a:p>
                      <a:pPr algn="l" fontAlgn="b"/>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1</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GENRE</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137</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CORPUS_LINGUISTICS</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155</a:t>
                      </a:r>
                      <a:endParaRPr lang="de-DE" sz="1200" b="0" i="0" u="none" strike="noStrike" dirty="0">
                        <a:solidFill>
                          <a:srgbClr val="000000"/>
                        </a:solidFill>
                        <a:latin typeface="Calibri"/>
                      </a:endParaRPr>
                    </a:p>
                  </a:txBody>
                  <a:tcPr marL="6252" marR="6252" marT="6252" marB="0" anchor="b"/>
                </a:tc>
              </a:tr>
              <a:tr h="221878">
                <a:tc>
                  <a:txBody>
                    <a:bodyPr/>
                    <a:lstStyle/>
                    <a:p>
                      <a:pPr algn="l" fontAlgn="b"/>
                      <a:r>
                        <a:rPr lang="de-DE" sz="1200" u="none" strike="noStrike" dirty="0"/>
                        <a:t>2</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THEORY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135</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TRANSLATION</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129</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3</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ENGLISH</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126</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COMPARATIVE_RESEARCH_CONTRASTIVE_RESEARCH</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81</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4</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LINGUISTICS</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98</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TERMINOLOGY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78</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5</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TEACHING</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86</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MACHINE_TRANSLATION</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77</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6</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TECHNICAL</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79</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ANALYSIS</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73</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7</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MACHINE_TRANSLATION</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72</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RESEARCH</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64</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8</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GRAMMAR</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70</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TOOL_TRANSLATION_TOOL</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57</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9</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DOCUMENTATION</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58</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TRANSLATION_STUDIES</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44</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10</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PROBLEM</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54</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EMPIRICAL_RESEARCH_EXPERIMENTAL_RESEARCH_SURVEY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41</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11</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DICTIONARIES</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39</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GRAMMAR</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40</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12</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LITERATURE</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31</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DIDACTICS</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39</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13</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SPANISH</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27</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TEACHING</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39</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14</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LEGAL</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25</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LANGUAGE_FOR_SPECIAL_PURPOSES</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31</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15</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GERMAN</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21</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LSP</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31</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16</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INTERPRETING</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21</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SEMANTICS</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30</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17</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FRENCH</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17</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STRATEGY_PROCEDURE</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30</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18</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QUALITY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16</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THEORY_TRANSLATION_THEORY_INTERPRETING_THEORY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30</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19</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TERMINOLOGY</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16</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PARALLELISM</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29</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20</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PHRASEOLOGY</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15</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LEXICON</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28</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21</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NORUEGO</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14</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ASSESSMENT_EVALUATION</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27</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a:t>22</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PORTUGUESE</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13</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METHODOLOGY</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27</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23</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INTERFERENCE</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dirty="0"/>
                        <a:t>12</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EQUIVALENCE_NON-EQUIVALENCE</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26</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24</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MEDICINE</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12</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a:t>ALIGNMENT</a:t>
                      </a:r>
                      <a:endParaRPr lang="de-DE" sz="1200" b="0" i="0" u="none" strike="noStrike">
                        <a:solidFill>
                          <a:srgbClr val="000000"/>
                        </a:solidFill>
                        <a:latin typeface="Calibri"/>
                      </a:endParaRPr>
                    </a:p>
                  </a:txBody>
                  <a:tcPr marL="6252" marR="6252" marT="6252" marB="0" anchor="b"/>
                </a:tc>
                <a:tc>
                  <a:txBody>
                    <a:bodyPr/>
                    <a:lstStyle/>
                    <a:p>
                      <a:pPr algn="l" fontAlgn="b"/>
                      <a:r>
                        <a:rPr lang="de-DE" sz="1200" u="none" strike="noStrike"/>
                        <a:t>25</a:t>
                      </a:r>
                      <a:endParaRPr lang="de-DE" sz="1200" b="0" i="0" u="none" strike="noStrike">
                        <a:solidFill>
                          <a:srgbClr val="000000"/>
                        </a:solidFill>
                        <a:latin typeface="Calibri"/>
                      </a:endParaRPr>
                    </a:p>
                  </a:txBody>
                  <a:tcPr marL="6252" marR="6252" marT="6252" marB="0" anchor="b"/>
                </a:tc>
              </a:tr>
              <a:tr h="221878">
                <a:tc>
                  <a:txBody>
                    <a:bodyPr/>
                    <a:lstStyle/>
                    <a:p>
                      <a:pPr algn="l" fontAlgn="b"/>
                      <a:r>
                        <a:rPr lang="de-DE" sz="1200" u="none" strike="noStrike" dirty="0"/>
                        <a:t>25</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NORMALIZATION</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11</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CONTRASTIVE_LINGUISTICS</a:t>
                      </a:r>
                      <a:endParaRPr lang="de-DE" sz="1200" b="0" i="0" u="none" strike="noStrike" dirty="0">
                        <a:solidFill>
                          <a:srgbClr val="000000"/>
                        </a:solidFill>
                        <a:latin typeface="Calibri"/>
                      </a:endParaRPr>
                    </a:p>
                  </a:txBody>
                  <a:tcPr marL="6252" marR="6252" marT="6252" marB="0" anchor="b"/>
                </a:tc>
                <a:tc>
                  <a:txBody>
                    <a:bodyPr/>
                    <a:lstStyle/>
                    <a:p>
                      <a:pPr algn="l" fontAlgn="b"/>
                      <a:r>
                        <a:rPr lang="de-DE" sz="1200" u="none" strike="noStrike" dirty="0"/>
                        <a:t>25</a:t>
                      </a:r>
                      <a:endParaRPr lang="de-DE" sz="1200" b="0" i="0" u="none" strike="noStrike" dirty="0">
                        <a:solidFill>
                          <a:srgbClr val="000000"/>
                        </a:solidFill>
                        <a:latin typeface="Calibri"/>
                      </a:endParaRPr>
                    </a:p>
                  </a:txBody>
                  <a:tcPr marL="6252" marR="6252" marT="6252"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8229600" cy="511156"/>
          </a:xfrm>
        </p:spPr>
        <p:txBody>
          <a:bodyPr>
            <a:normAutofit fontScale="90000"/>
          </a:bodyPr>
          <a:lstStyle/>
          <a:p>
            <a:r>
              <a:rPr lang="en-GB" dirty="0" smtClean="0"/>
              <a:t>Indexing diachronic TSB </a:t>
            </a:r>
            <a:endParaRPr lang="en-GB" dirty="0"/>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
        <p:nvSpPr>
          <p:cNvPr id="5" name="Rechteck 4"/>
          <p:cNvSpPr/>
          <p:nvPr/>
        </p:nvSpPr>
        <p:spPr>
          <a:xfrm>
            <a:off x="6444208" y="3068960"/>
            <a:ext cx="2160240" cy="3240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6" name="Tabelle 5"/>
          <p:cNvGraphicFramePr>
            <a:graphicFrameLocks noGrp="1"/>
          </p:cNvGraphicFramePr>
          <p:nvPr/>
        </p:nvGraphicFramePr>
        <p:xfrm>
          <a:off x="611559" y="621312"/>
          <a:ext cx="8534135" cy="5616000"/>
        </p:xfrm>
        <a:graphic>
          <a:graphicData uri="http://schemas.openxmlformats.org/drawingml/2006/table">
            <a:tbl>
              <a:tblPr/>
              <a:tblGrid>
                <a:gridCol w="432049"/>
                <a:gridCol w="3800634"/>
                <a:gridCol w="4301452"/>
              </a:tblGrid>
              <a:tr h="216000">
                <a:tc>
                  <a:txBody>
                    <a:bodyPr/>
                    <a:lstStyle/>
                    <a:p>
                      <a:pPr algn="l" rtl="0" fontAlgn="b">
                        <a:spcAft>
                          <a:spcPts val="0"/>
                        </a:spcAft>
                      </a:pPr>
                      <a:endParaRPr lang="de-DE" sz="1200" b="0" i="0" u="none" strike="noStrike" dirty="0">
                        <a:solidFill>
                          <a:srgbClr val="000000"/>
                        </a:solidFill>
                        <a:latin typeface="Calibri"/>
                      </a:endParaRPr>
                    </a:p>
                  </a:txBody>
                  <a:tcPr marL="7350" marR="7350" marT="7350" marB="0" anchor="b">
                    <a:lnL>
                      <a:noFill/>
                    </a:lnL>
                    <a:lnR>
                      <a:noFill/>
                    </a:lnR>
                    <a:lnT>
                      <a:noFill/>
                    </a:lnT>
                    <a:lnB>
                      <a:noFill/>
                    </a:lnB>
                  </a:tcPr>
                </a:tc>
                <a:tc>
                  <a:txBody>
                    <a:bodyPr/>
                    <a:lstStyle/>
                    <a:p>
                      <a:pPr algn="l" fontAlgn="b"/>
                      <a:r>
                        <a:rPr lang="de-DE" sz="1200" b="1" i="0" u="none" strike="noStrike" dirty="0" smtClean="0">
                          <a:solidFill>
                            <a:srgbClr val="000000"/>
                          </a:solidFill>
                          <a:latin typeface="Calibri"/>
                        </a:rPr>
                        <a:t>1991-2001</a:t>
                      </a:r>
                      <a:endParaRPr lang="de-DE" sz="1200" b="1" i="0" u="none" strike="noStrike" dirty="0">
                        <a:solidFill>
                          <a:srgbClr val="000000"/>
                        </a:solidFill>
                        <a:latin typeface="Calibri"/>
                      </a:endParaRPr>
                    </a:p>
                  </a:txBody>
                  <a:tcPr marL="7350" marR="7350" marT="7350" marB="0" anchor="b">
                    <a:lnL>
                      <a:noFill/>
                    </a:lnL>
                    <a:lnR>
                      <a:noFill/>
                    </a:lnR>
                    <a:lnT>
                      <a:noFill/>
                    </a:lnT>
                    <a:lnB>
                      <a:noFill/>
                    </a:lnB>
                  </a:tcPr>
                </a:tc>
                <a:tc>
                  <a:txBody>
                    <a:bodyPr/>
                    <a:lstStyle/>
                    <a:p>
                      <a:pPr algn="l" fontAlgn="b"/>
                      <a:r>
                        <a:rPr lang="de-DE" sz="1200" b="1" i="0" u="none" strike="noStrike" dirty="0" smtClean="0">
                          <a:solidFill>
                            <a:srgbClr val="000000"/>
                          </a:solidFill>
                          <a:latin typeface="Calibri"/>
                        </a:rPr>
                        <a:t>2004-2005</a:t>
                      </a:r>
                      <a:endParaRPr lang="de-DE" sz="1200" b="1" i="0" u="none" strike="noStrike" dirty="0">
                        <a:solidFill>
                          <a:srgbClr val="000000"/>
                        </a:solidFill>
                        <a:latin typeface="Calibri"/>
                      </a:endParaRP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CORPUS_CORPORA</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CORPUS_CORPORA</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CORPUS_LINGUISTICS</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CORPUS_LINGUISTICS</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3</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TRANSLATION</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TRANSLATION</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4</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TERMINOLOGY</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COMPARATIVE_RESEARCH_CONTRASTIVE_RESEARCH</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5</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RESEARCH</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6</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ANALYSIS</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MACHINE_TRANSLATION_AUTOMATIC_TRANSLATION</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7</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COMPARATIVE_RESEARCH_CONTRASTIVE_RESEARCH</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TERMINOLOGY</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8</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GRAMMAR</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LEXICON</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9</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MACHINE_TRANSLATION_AUTOMATIC_TRANSLATION</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TRANSLATION_STUDIES</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10</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TOOL_TRANSLATION_TOOL</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METHODOLOGY</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11</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TRANSLATION_STUDIES</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DIDACTICS</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12</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LINGUISTIC_APPROACH_LINGUISTICS</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RESEARCH</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13</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PARALLELISM</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TEACHING</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14</a:t>
                      </a:r>
                    </a:p>
                  </a:txBody>
                  <a:tcPr marL="7350" marR="7350" marT="7350" marB="0" anchor="b">
                    <a:lnL>
                      <a:noFill/>
                    </a:lnL>
                    <a:lnR>
                      <a:noFill/>
                    </a:lnR>
                    <a:lnT>
                      <a:noFill/>
                    </a:lnT>
                    <a:lnB>
                      <a:noFill/>
                    </a:lnB>
                  </a:tcPr>
                </a:tc>
                <a:tc>
                  <a:txBody>
                    <a:bodyPr/>
                    <a:lstStyle/>
                    <a:p>
                      <a:pPr algn="l" fontAlgn="b"/>
                      <a:r>
                        <a:rPr lang="de-DE" sz="1200" b="0" i="0" u="none" strike="noStrike" dirty="0" smtClean="0">
                          <a:solidFill>
                            <a:srgbClr val="000000"/>
                          </a:solidFill>
                          <a:latin typeface="Calibri"/>
                        </a:rPr>
                        <a:t>THEORY_TRANSLATION_THEORY_INTERPRETING_THEORY</a:t>
                      </a:r>
                      <a:endParaRPr lang="de-DE" sz="1200" b="0" i="0" u="none" strike="noStrike" dirty="0">
                        <a:solidFill>
                          <a:srgbClr val="000000"/>
                        </a:solidFill>
                        <a:latin typeface="Calibri"/>
                      </a:endParaRPr>
                    </a:p>
                  </a:txBody>
                  <a:tcPr marL="7350" marR="7350" marT="7350" marB="0" anchor="b">
                    <a:lnL>
                      <a:noFill/>
                    </a:lnL>
                    <a:lnR>
                      <a:noFill/>
                    </a:lnR>
                    <a:lnT>
                      <a:noFill/>
                    </a:lnT>
                    <a:lnB>
                      <a:noFill/>
                    </a:lnB>
                  </a:tcPr>
                </a:tc>
                <a:tc>
                  <a:txBody>
                    <a:bodyPr/>
                    <a:lstStyle/>
                    <a:p>
                      <a:pPr algn="l" fontAlgn="b"/>
                      <a:r>
                        <a:rPr lang="de-DE" sz="1200" b="0" i="0" u="none" strike="noStrike" smtClean="0">
                          <a:solidFill>
                            <a:srgbClr val="000000"/>
                          </a:solidFill>
                          <a:latin typeface="Calibri"/>
                        </a:rPr>
                        <a:t>BIBLE_TRANSLATION_BIBLE_RELIGIOUS_DISCOURSE_</a:t>
                      </a:r>
                      <a:endParaRPr lang="de-DE" sz="1200" b="0" i="0" u="none" strike="noStrike" dirty="0">
                        <a:solidFill>
                          <a:srgbClr val="000000"/>
                        </a:solidFill>
                        <a:latin typeface="Calibri"/>
                      </a:endParaRP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15</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EMPIRICAL_RESEARCH_EXPERIMENTAL_RESEARCH_SURVEY</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COMPUTER_COMPUTER_SCIENCE_IT_ICT</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16</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EQUIVALENCE_NON-EQUIVALENCE</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SEMANTICS</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17</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LANGUAGE_FOR_SPECIAL_PURPOSES</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STRATEGY_PROCEDURE</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18</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LSP</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UNIVERSAL</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19</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SEMANTICS</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EMPIRICAL_RESEARCH_EXPERIMENTAL_RESEARCH_SURVEY</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20</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STRATEGY_PROCEDURE</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PARALLEL_CORPUS_PARALLEL_CORPORA</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21</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DIDACTICS</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PARALLEL_TEXT</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22</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TEACHING</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TERM_EXTRACTION</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a:solidFill>
                            <a:srgbClr val="000000"/>
                          </a:solidFill>
                          <a:latin typeface="Calibri"/>
                        </a:rPr>
                        <a:t>23</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TERM_EXTRACTION</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THEORY_TRANSLATION_THEORY_INTERPRETING_THEORY</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24</a:t>
                      </a:r>
                    </a:p>
                  </a:txBody>
                  <a:tcPr marL="7350" marR="7350" marT="7350" marB="0" anchor="b">
                    <a:lnL>
                      <a:noFill/>
                    </a:lnL>
                    <a:lnR>
                      <a:noFill/>
                    </a:lnR>
                    <a:lnT>
                      <a:noFill/>
                    </a:lnT>
                    <a:lnB>
                      <a:noFill/>
                    </a:lnB>
                  </a:tcPr>
                </a:tc>
                <a:tc>
                  <a:txBody>
                    <a:bodyPr/>
                    <a:lstStyle/>
                    <a:p>
                      <a:pPr algn="l" fontAlgn="b"/>
                      <a:r>
                        <a:rPr lang="de-DE" sz="1200" b="0" i="0" u="none" strike="noStrike">
                          <a:solidFill>
                            <a:srgbClr val="000000"/>
                          </a:solidFill>
                          <a:latin typeface="Calibri"/>
                        </a:rPr>
                        <a:t>ALIGNMENT</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TOOL_TRANSLATION_TOOL</a:t>
                      </a:r>
                    </a:p>
                  </a:txBody>
                  <a:tcPr marL="7350" marR="7350" marT="7350" marB="0" anchor="b">
                    <a:lnL>
                      <a:noFill/>
                    </a:lnL>
                    <a:lnR>
                      <a:noFill/>
                    </a:lnR>
                    <a:lnT>
                      <a:noFill/>
                    </a:lnT>
                    <a:lnB>
                      <a:noFill/>
                    </a:lnB>
                  </a:tcPr>
                </a:tc>
              </a:tr>
              <a:tr h="216000">
                <a:tc>
                  <a:txBody>
                    <a:bodyPr/>
                    <a:lstStyle/>
                    <a:p>
                      <a:pPr algn="l" rtl="0" fontAlgn="b">
                        <a:spcAft>
                          <a:spcPts val="0"/>
                        </a:spcAft>
                      </a:pPr>
                      <a:r>
                        <a:rPr lang="de-DE" sz="1200" b="0" i="0" u="none" strike="noStrike" dirty="0">
                          <a:solidFill>
                            <a:srgbClr val="000000"/>
                          </a:solidFill>
                          <a:latin typeface="Calibri"/>
                        </a:rPr>
                        <a:t>25</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LITERARY_APPROACH_LITERARY_DISCOURSE_LITERATURE</a:t>
                      </a:r>
                    </a:p>
                  </a:txBody>
                  <a:tcPr marL="7350" marR="7350" marT="7350" marB="0" anchor="b">
                    <a:lnL>
                      <a:noFill/>
                    </a:lnL>
                    <a:lnR>
                      <a:noFill/>
                    </a:lnR>
                    <a:lnT>
                      <a:noFill/>
                    </a:lnT>
                    <a:lnB>
                      <a:noFill/>
                    </a:lnB>
                  </a:tcPr>
                </a:tc>
                <a:tc>
                  <a:txBody>
                    <a:bodyPr/>
                    <a:lstStyle/>
                    <a:p>
                      <a:pPr algn="l" fontAlgn="b"/>
                      <a:r>
                        <a:rPr lang="de-DE" sz="1200" b="0" i="0" u="none" strike="noStrike" dirty="0">
                          <a:solidFill>
                            <a:srgbClr val="000000"/>
                          </a:solidFill>
                          <a:latin typeface="Calibri"/>
                        </a:rPr>
                        <a:t>CASE_STUDY</a:t>
                      </a:r>
                    </a:p>
                  </a:txBody>
                  <a:tcPr marL="7350" marR="7350" marT="7350" marB="0" anchor="b">
                    <a:lnL>
                      <a:noFill/>
                    </a:lnL>
                    <a:lnR>
                      <a:noFill/>
                    </a:lnR>
                    <a:lnT>
                      <a:noFill/>
                    </a:lnT>
                    <a:lnB>
                      <a:noFill/>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dirty="0" smtClean="0"/>
              <a:t>Work in progress</a:t>
            </a:r>
            <a:endParaRPr lang="en-GB" noProof="0" dirty="0"/>
          </a:p>
        </p:txBody>
      </p:sp>
      <p:sp>
        <p:nvSpPr>
          <p:cNvPr id="3" name="Textplatzhalter 2"/>
          <p:cNvSpPr>
            <a:spLocks noGrp="1"/>
          </p:cNvSpPr>
          <p:nvPr>
            <p:ph idx="1"/>
          </p:nvPr>
        </p:nvSpPr>
        <p:spPr/>
        <p:txBody>
          <a:bodyPr/>
          <a:lstStyle/>
          <a:p>
            <a:r>
              <a:rPr lang="en-GB" dirty="0" smtClean="0"/>
              <a:t>Refining query </a:t>
            </a:r>
          </a:p>
          <a:p>
            <a:r>
              <a:rPr lang="en-GB" dirty="0" smtClean="0"/>
              <a:t>Interpretation of data</a:t>
            </a:r>
          </a:p>
          <a:p>
            <a:r>
              <a:rPr lang="en-GB" dirty="0" smtClean="0"/>
              <a:t>Among the identified problems: </a:t>
            </a:r>
          </a:p>
          <a:p>
            <a:pPr lvl="1"/>
            <a:r>
              <a:rPr lang="en-GB" dirty="0" smtClean="0"/>
              <a:t>inconsistency of terminology used by scholars (e.g. “parallel”, “comparable” corpus)</a:t>
            </a:r>
          </a:p>
          <a:p>
            <a:pPr lvl="1"/>
            <a:r>
              <a:rPr lang="en-GB" dirty="0" smtClean="0"/>
              <a:t>Separate contrastive studies publications from translation studies publications</a:t>
            </a:r>
            <a:endParaRPr lang="en-GB" noProof="0" dirty="0"/>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Starting</a:t>
            </a:r>
            <a:r>
              <a:rPr lang="de-DE" dirty="0" smtClean="0"/>
              <a:t> </a:t>
            </a:r>
            <a:r>
              <a:rPr lang="de-DE" dirty="0" err="1" smtClean="0"/>
              <a:t>point</a:t>
            </a:r>
            <a:endParaRPr lang="de-DE" dirty="0"/>
          </a:p>
        </p:txBody>
      </p:sp>
      <p:sp>
        <p:nvSpPr>
          <p:cNvPr id="3" name="Inhaltsplatzhalter 2"/>
          <p:cNvSpPr>
            <a:spLocks noGrp="1"/>
          </p:cNvSpPr>
          <p:nvPr>
            <p:ph idx="1"/>
          </p:nvPr>
        </p:nvSpPr>
        <p:spPr>
          <a:xfrm>
            <a:off x="1207516" y="1600200"/>
            <a:ext cx="6028780" cy="4525963"/>
          </a:xfrm>
        </p:spPr>
        <p:txBody>
          <a:bodyPr>
            <a:noAutofit/>
          </a:bodyPr>
          <a:lstStyle/>
          <a:p>
            <a:pPr marL="0" indent="0">
              <a:lnSpc>
                <a:spcPct val="130000"/>
              </a:lnSpc>
              <a:spcBef>
                <a:spcPts val="0"/>
              </a:spcBef>
              <a:buNone/>
            </a:pPr>
            <a:r>
              <a:rPr lang="en-US" sz="1600" dirty="0" smtClean="0"/>
              <a:t>This </a:t>
            </a:r>
            <a:r>
              <a:rPr lang="en-US" sz="1600" dirty="0"/>
              <a:t>paper aims at giving an overview of the development of corpus based methodologies in research on translation and interpreting. Analyzing bibliographic data on relevant publications this study tries to give answers to the following questions: Which branches of translation/interpreting studies have most interest in “introducing” </a:t>
            </a:r>
            <a:r>
              <a:rPr lang="en-US" sz="1600" dirty="0" smtClean="0"/>
              <a:t>or </a:t>
            </a:r>
            <a:r>
              <a:rPr lang="en-US" sz="1600" dirty="0"/>
              <a:t>“incorporating” </a:t>
            </a:r>
            <a:r>
              <a:rPr lang="en-US" sz="1600" dirty="0" smtClean="0"/>
              <a:t>corpora</a:t>
            </a:r>
            <a:r>
              <a:rPr lang="en-US" sz="1600" dirty="0"/>
              <a:t>? Of what kind are the research questions that are to be answered based on information provided by corpora? Is there a relation between the adherence to a school of thought and the interest in corpora? What’s the relation of quantitative vs. qualitative research? Which methodological questions are being raised? Are there preferred design patterns for building corpora? What role does tagging play? Of what kind are the desiderata voiced in terms of corpus technology</a:t>
            </a:r>
            <a:r>
              <a:rPr lang="en-US" sz="1600" dirty="0" smtClean="0"/>
              <a:t>?</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Bibliometrics</a:t>
            </a:r>
            <a:r>
              <a:rPr lang="de-DE" dirty="0" smtClean="0"/>
              <a:t>?</a:t>
            </a:r>
            <a:endParaRPr lang="de-DE" dirty="0"/>
          </a:p>
        </p:txBody>
      </p:sp>
      <p:sp>
        <p:nvSpPr>
          <p:cNvPr id="3" name="Inhaltsplatzhalter 2"/>
          <p:cNvSpPr>
            <a:spLocks noGrp="1"/>
          </p:cNvSpPr>
          <p:nvPr>
            <p:ph idx="1"/>
          </p:nvPr>
        </p:nvSpPr>
        <p:spPr/>
        <p:txBody>
          <a:bodyPr>
            <a:normAutofit fontScale="92500" lnSpcReduction="20000"/>
          </a:bodyPr>
          <a:lstStyle/>
          <a:p>
            <a:pPr>
              <a:lnSpc>
                <a:spcPct val="110000"/>
              </a:lnSpc>
            </a:pPr>
            <a:r>
              <a:rPr lang="en-GB" dirty="0" smtClean="0"/>
              <a:t>Measuring academic activity</a:t>
            </a:r>
          </a:p>
          <a:p>
            <a:pPr lvl="1">
              <a:lnSpc>
                <a:spcPct val="110000"/>
              </a:lnSpc>
            </a:pPr>
            <a:r>
              <a:rPr lang="en-GB" dirty="0" smtClean="0"/>
              <a:t>Publications as indicator of scientific activity </a:t>
            </a:r>
          </a:p>
          <a:p>
            <a:pPr lvl="1">
              <a:lnSpc>
                <a:spcPct val="110000"/>
              </a:lnSpc>
            </a:pPr>
            <a:r>
              <a:rPr lang="en-GB" dirty="0" smtClean="0"/>
              <a:t>Only published knowledge is scientific  knowledge </a:t>
            </a:r>
          </a:p>
          <a:p>
            <a:pPr lvl="1">
              <a:lnSpc>
                <a:spcPct val="110000"/>
              </a:lnSpc>
            </a:pPr>
            <a:r>
              <a:rPr lang="en-GB" dirty="0" smtClean="0"/>
              <a:t>Perception of achievements is documented in citations </a:t>
            </a:r>
          </a:p>
          <a:p>
            <a:pPr lvl="1">
              <a:lnSpc>
                <a:spcPct val="120000"/>
              </a:lnSpc>
            </a:pPr>
            <a:r>
              <a:rPr lang="en-GB" dirty="0" smtClean="0"/>
              <a:t>Derek J. de </a:t>
            </a:r>
            <a:r>
              <a:rPr lang="en-GB" dirty="0" err="1" smtClean="0"/>
              <a:t>Solla</a:t>
            </a:r>
            <a:r>
              <a:rPr lang="en-GB" dirty="0" smtClean="0"/>
              <a:t> Price,</a:t>
            </a:r>
            <a:r>
              <a:rPr lang="en-GB" baseline="0" dirty="0" smtClean="0"/>
              <a:t> Eugene Garfield (Institute of Scientific Information)</a:t>
            </a:r>
          </a:p>
          <a:p>
            <a:pPr lvl="0">
              <a:lnSpc>
                <a:spcPct val="110000"/>
              </a:lnSpc>
            </a:pPr>
            <a:r>
              <a:rPr lang="en-GB" dirty="0" smtClean="0"/>
              <a:t>Mainly used for assessing</a:t>
            </a:r>
            <a:r>
              <a:rPr lang="en-GB" baseline="0" dirty="0" smtClean="0"/>
              <a:t> academic activity</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Perspectives of</a:t>
            </a:r>
            <a:r>
              <a:rPr lang="en-GB" baseline="0" dirty="0" smtClean="0"/>
              <a:t> </a:t>
            </a:r>
            <a:r>
              <a:rPr lang="en-GB" baseline="0" dirty="0" err="1" smtClean="0"/>
              <a:t>bibliometrical</a:t>
            </a:r>
            <a:r>
              <a:rPr lang="en-GB" baseline="0" dirty="0" smtClean="0"/>
              <a:t> analysis</a:t>
            </a:r>
            <a:endParaRPr lang="en-GB" dirty="0"/>
          </a:p>
        </p:txBody>
      </p:sp>
      <p:sp>
        <p:nvSpPr>
          <p:cNvPr id="3" name="Inhaltsplatzhalter 2"/>
          <p:cNvSpPr>
            <a:spLocks noGrp="1"/>
          </p:cNvSpPr>
          <p:nvPr>
            <p:ph idx="1"/>
          </p:nvPr>
        </p:nvSpPr>
        <p:spPr/>
        <p:txBody>
          <a:bodyPr>
            <a:normAutofit fontScale="85000" lnSpcReduction="10000"/>
          </a:bodyPr>
          <a:lstStyle/>
          <a:p>
            <a:pPr>
              <a:lnSpc>
                <a:spcPct val="120000"/>
              </a:lnSpc>
            </a:pPr>
            <a:r>
              <a:rPr lang="en-GB" dirty="0" smtClean="0"/>
              <a:t>On Producers</a:t>
            </a:r>
          </a:p>
          <a:p>
            <a:pPr lvl="1">
              <a:lnSpc>
                <a:spcPct val="120000"/>
              </a:lnSpc>
            </a:pPr>
            <a:r>
              <a:rPr lang="en-GB" dirty="0" smtClean="0"/>
              <a:t>Authors, teams, institutions, fields, nations </a:t>
            </a:r>
          </a:p>
          <a:p>
            <a:pPr lvl="2" rtl="0" eaLnBrk="1" latinLnBrk="0" hangingPunct="1">
              <a:lnSpc>
                <a:spcPct val="120000"/>
              </a:lnSpc>
            </a:pPr>
            <a:r>
              <a:rPr lang="en-GB" sz="2400" kern="1200" dirty="0" smtClean="0">
                <a:solidFill>
                  <a:schemeClr val="tx1"/>
                </a:solidFill>
                <a:latin typeface="+mn-lt"/>
                <a:ea typeface="+mn-ea"/>
                <a:cs typeface="+mn-cs"/>
              </a:rPr>
              <a:t>Scholars as writers choosing occasions,  topics, methods, arguments, style</a:t>
            </a:r>
            <a:endParaRPr lang="en-GB" sz="2400" dirty="0" smtClean="0"/>
          </a:p>
          <a:p>
            <a:pPr lvl="2" rtl="0" eaLnBrk="1" latinLnBrk="0" hangingPunct="1">
              <a:lnSpc>
                <a:spcPct val="120000"/>
              </a:lnSpc>
            </a:pPr>
            <a:r>
              <a:rPr lang="en-GB" sz="2400" kern="1200" dirty="0" smtClean="0">
                <a:solidFill>
                  <a:schemeClr val="tx1"/>
                </a:solidFill>
                <a:latin typeface="+mn-lt"/>
                <a:ea typeface="+mn-ea"/>
                <a:cs typeface="+mn-cs"/>
              </a:rPr>
              <a:t>As linkers choosing documents to cite or to  refer to</a:t>
            </a:r>
            <a:endParaRPr lang="en-GB" dirty="0" smtClean="0"/>
          </a:p>
          <a:p>
            <a:pPr lvl="2" rtl="0" eaLnBrk="1" latinLnBrk="0" hangingPunct="1">
              <a:lnSpc>
                <a:spcPct val="120000"/>
              </a:lnSpc>
            </a:pPr>
            <a:r>
              <a:rPr lang="en-GB" sz="2400" kern="1200" dirty="0" smtClean="0">
                <a:solidFill>
                  <a:schemeClr val="tx1"/>
                </a:solidFill>
                <a:latin typeface="+mn-lt"/>
                <a:ea typeface="+mn-ea"/>
                <a:cs typeface="+mn-cs"/>
              </a:rPr>
              <a:t>As submitters choosing journals, ways of  publication</a:t>
            </a:r>
            <a:endParaRPr lang="en-GB" dirty="0" smtClean="0"/>
          </a:p>
          <a:p>
            <a:pPr lvl="2">
              <a:lnSpc>
                <a:spcPct val="120000"/>
              </a:lnSpc>
            </a:pPr>
            <a:r>
              <a:rPr lang="en-GB" sz="2400" kern="1200" dirty="0" smtClean="0">
                <a:solidFill>
                  <a:schemeClr val="tx1"/>
                </a:solidFill>
                <a:latin typeface="+mn-lt"/>
                <a:ea typeface="+mn-ea"/>
                <a:cs typeface="+mn-cs"/>
              </a:rPr>
              <a:t>Collaborators choosing institutions, projects,  co-authors</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Perspectives of</a:t>
            </a:r>
            <a:r>
              <a:rPr lang="en-GB" baseline="0" dirty="0" smtClean="0"/>
              <a:t> </a:t>
            </a:r>
            <a:r>
              <a:rPr lang="en-GB" baseline="0" dirty="0" err="1" smtClean="0"/>
              <a:t>bibliometrical</a:t>
            </a:r>
            <a:r>
              <a:rPr lang="en-GB" baseline="0" dirty="0" smtClean="0"/>
              <a:t> analysis</a:t>
            </a:r>
            <a:endParaRPr lang="en-GB" dirty="0"/>
          </a:p>
        </p:txBody>
      </p:sp>
      <p:sp>
        <p:nvSpPr>
          <p:cNvPr id="3" name="Inhaltsplatzhalter 2"/>
          <p:cNvSpPr>
            <a:spLocks noGrp="1"/>
          </p:cNvSpPr>
          <p:nvPr>
            <p:ph idx="1"/>
          </p:nvPr>
        </p:nvSpPr>
        <p:spPr/>
        <p:txBody>
          <a:bodyPr/>
          <a:lstStyle/>
          <a:p>
            <a:pPr rtl="0" eaLnBrk="1" latinLnBrk="0" hangingPunct="1"/>
            <a:r>
              <a:rPr lang="en-GB" sz="3200" kern="1200" dirty="0" smtClean="0">
                <a:solidFill>
                  <a:schemeClr val="tx1"/>
                </a:solidFill>
                <a:latin typeface="+mn-lt"/>
                <a:ea typeface="+mn-ea"/>
                <a:cs typeface="+mn-cs"/>
              </a:rPr>
              <a:t>Artefacts</a:t>
            </a:r>
          </a:p>
          <a:p>
            <a:pPr lvl="1" rtl="0" eaLnBrk="1" latinLnBrk="0" hangingPunct="1"/>
            <a:r>
              <a:rPr lang="en-GB" sz="2800" kern="1200" dirty="0" smtClean="0">
                <a:solidFill>
                  <a:schemeClr val="tx1"/>
                </a:solidFill>
                <a:latin typeface="+mn-lt"/>
                <a:ea typeface="+mn-ea"/>
                <a:cs typeface="+mn-cs"/>
              </a:rPr>
              <a:t>Articles, books, conference papers, journals,  conferences</a:t>
            </a:r>
            <a:endParaRPr lang="en-GB" dirty="0" smtClean="0"/>
          </a:p>
          <a:p>
            <a:pPr rtl="0" eaLnBrk="1" latinLnBrk="0" hangingPunct="1"/>
            <a:r>
              <a:rPr lang="en-GB" sz="3200" kern="1200" dirty="0" smtClean="0">
                <a:solidFill>
                  <a:schemeClr val="tx1"/>
                </a:solidFill>
                <a:latin typeface="+mn-lt"/>
                <a:ea typeface="+mn-ea"/>
                <a:cs typeface="+mn-cs"/>
              </a:rPr>
              <a:t>Concepts</a:t>
            </a:r>
            <a:endParaRPr lang="en-GB" dirty="0" smtClean="0"/>
          </a:p>
          <a:p>
            <a:pPr lvl="1"/>
            <a:r>
              <a:rPr lang="en-GB" sz="2800" kern="1200" dirty="0" smtClean="0">
                <a:solidFill>
                  <a:schemeClr val="tx1"/>
                </a:solidFill>
                <a:latin typeface="+mn-lt"/>
                <a:ea typeface="+mn-ea"/>
                <a:cs typeface="+mn-cs"/>
              </a:rPr>
              <a:t>Words in the titles or texts, terminology,  purpose or motivation of a citation</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Methods</a:t>
            </a:r>
            <a:endParaRPr lang="en-GB" dirty="0"/>
          </a:p>
        </p:txBody>
      </p:sp>
      <p:sp>
        <p:nvSpPr>
          <p:cNvPr id="3" name="Inhaltsplatzhalter 2"/>
          <p:cNvSpPr>
            <a:spLocks noGrp="1"/>
          </p:cNvSpPr>
          <p:nvPr>
            <p:ph idx="1"/>
          </p:nvPr>
        </p:nvSpPr>
        <p:spPr/>
        <p:txBody>
          <a:bodyPr>
            <a:normAutofit fontScale="92500" lnSpcReduction="10000"/>
          </a:bodyPr>
          <a:lstStyle/>
          <a:p>
            <a:pPr lvl="1">
              <a:lnSpc>
                <a:spcPct val="110000"/>
              </a:lnSpc>
            </a:pPr>
            <a:r>
              <a:rPr lang="en-GB" dirty="0" smtClean="0"/>
              <a:t>Purely </a:t>
            </a:r>
            <a:r>
              <a:rPr lang="en-GB" dirty="0" err="1" smtClean="0"/>
              <a:t>scientometric</a:t>
            </a:r>
            <a:endParaRPr lang="en-GB" dirty="0" smtClean="0"/>
          </a:p>
          <a:p>
            <a:pPr lvl="2">
              <a:lnSpc>
                <a:spcPct val="110000"/>
              </a:lnSpc>
            </a:pPr>
            <a:r>
              <a:rPr lang="en-GB" dirty="0" smtClean="0"/>
              <a:t>Publication</a:t>
            </a:r>
            <a:r>
              <a:rPr lang="en-GB" baseline="0" dirty="0" smtClean="0"/>
              <a:t> counting</a:t>
            </a:r>
          </a:p>
          <a:p>
            <a:pPr lvl="2">
              <a:lnSpc>
                <a:spcPct val="110000"/>
              </a:lnSpc>
            </a:pPr>
            <a:r>
              <a:rPr lang="en-GB" baseline="0" dirty="0" smtClean="0"/>
              <a:t>Citation counting</a:t>
            </a:r>
          </a:p>
          <a:p>
            <a:pPr lvl="1">
              <a:lnSpc>
                <a:spcPct val="110000"/>
              </a:lnSpc>
            </a:pPr>
            <a:r>
              <a:rPr lang="en-GB" baseline="0" dirty="0" smtClean="0"/>
              <a:t>Imported from other fields of research</a:t>
            </a:r>
          </a:p>
          <a:p>
            <a:pPr lvl="2">
              <a:lnSpc>
                <a:spcPct val="110000"/>
              </a:lnSpc>
            </a:pPr>
            <a:r>
              <a:rPr lang="en-GB" baseline="0" dirty="0" smtClean="0"/>
              <a:t>Word </a:t>
            </a:r>
            <a:r>
              <a:rPr lang="en-GB" baseline="0" dirty="0" err="1" smtClean="0"/>
              <a:t>anaylsis</a:t>
            </a:r>
            <a:endParaRPr lang="en-GB" baseline="0" dirty="0" smtClean="0"/>
          </a:p>
          <a:p>
            <a:pPr lvl="2">
              <a:lnSpc>
                <a:spcPct val="110000"/>
              </a:lnSpc>
            </a:pPr>
            <a:r>
              <a:rPr lang="en-GB" baseline="0" dirty="0" smtClean="0"/>
              <a:t>Text analysis</a:t>
            </a:r>
          </a:p>
          <a:p>
            <a:pPr lvl="2">
              <a:lnSpc>
                <a:spcPct val="110000"/>
              </a:lnSpc>
            </a:pPr>
            <a:r>
              <a:rPr lang="en-GB" baseline="0" dirty="0" smtClean="0"/>
              <a:t>Network analysis</a:t>
            </a:r>
          </a:p>
          <a:p>
            <a:pPr lvl="2">
              <a:lnSpc>
                <a:spcPct val="110000"/>
              </a:lnSpc>
            </a:pPr>
            <a:r>
              <a:rPr lang="en-GB" baseline="0" dirty="0" err="1" smtClean="0"/>
              <a:t>Questionaires</a:t>
            </a:r>
            <a:endParaRPr lang="en-GB" baseline="0" dirty="0" smtClean="0"/>
          </a:p>
          <a:p>
            <a:pPr lvl="2">
              <a:lnSpc>
                <a:spcPct val="110000"/>
              </a:lnSpc>
            </a:pPr>
            <a:r>
              <a:rPr lang="en-GB" baseline="0" dirty="0" smtClean="0"/>
              <a:t>Interviews</a:t>
            </a:r>
          </a:p>
          <a:p>
            <a:pPr lvl="1">
              <a:lnSpc>
                <a:spcPct val="110000"/>
              </a:lnSpc>
            </a:pPr>
            <a:r>
              <a:rPr lang="en-GB" baseline="0" dirty="0" smtClean="0"/>
              <a:t>Mix of quantitative and qualitative methods</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Considerations concerning the counting of publications</a:t>
            </a:r>
            <a:endParaRPr lang="en-GB" dirty="0"/>
          </a:p>
        </p:txBody>
      </p:sp>
      <p:sp>
        <p:nvSpPr>
          <p:cNvPr id="3" name="Inhaltsplatzhalter 2"/>
          <p:cNvSpPr>
            <a:spLocks noGrp="1"/>
          </p:cNvSpPr>
          <p:nvPr>
            <p:ph idx="1"/>
          </p:nvPr>
        </p:nvSpPr>
        <p:spPr>
          <a:xfrm>
            <a:off x="1279524" y="1600200"/>
            <a:ext cx="5740748" cy="4525963"/>
          </a:xfrm>
        </p:spPr>
        <p:txBody>
          <a:bodyPr/>
          <a:lstStyle/>
          <a:p>
            <a:pPr lvl="0"/>
            <a:r>
              <a:rPr lang="en-GB" dirty="0" smtClean="0">
                <a:solidFill>
                  <a:srgbClr val="000000"/>
                </a:solidFill>
                <a:latin typeface="+mn-lt"/>
              </a:rPr>
              <a:t>Limited to data to be gained from  bibliographic databases</a:t>
            </a:r>
          </a:p>
          <a:p>
            <a:pPr lvl="1"/>
            <a:r>
              <a:rPr lang="en-GB" sz="2000" dirty="0" smtClean="0">
                <a:latin typeface="+mn-lt"/>
              </a:rPr>
              <a:t>Publication rates in a period of time</a:t>
            </a:r>
          </a:p>
          <a:p>
            <a:pPr lvl="1"/>
            <a:r>
              <a:rPr lang="en-GB" sz="2000" dirty="0" smtClean="0">
                <a:latin typeface="+mn-lt"/>
              </a:rPr>
              <a:t>Number of authors</a:t>
            </a:r>
          </a:p>
          <a:p>
            <a:pPr lvl="1"/>
            <a:r>
              <a:rPr lang="en-GB" sz="2000" dirty="0" smtClean="0">
                <a:latin typeface="+mn-lt"/>
              </a:rPr>
              <a:t>Number of publications</a:t>
            </a:r>
          </a:p>
          <a:p>
            <a:pPr lvl="1"/>
            <a:r>
              <a:rPr lang="en-GB" sz="2000" dirty="0" smtClean="0">
                <a:latin typeface="+mn-lt"/>
              </a:rPr>
              <a:t>Number of document types</a:t>
            </a:r>
          </a:p>
          <a:p>
            <a:pPr lvl="1"/>
            <a:r>
              <a:rPr lang="en-GB" sz="2000" dirty="0" smtClean="0">
                <a:latin typeface="+mn-lt"/>
              </a:rPr>
              <a:t>Languages of publications</a:t>
            </a:r>
          </a:p>
          <a:p>
            <a:pPr lvl="1"/>
            <a:r>
              <a:rPr lang="en-GB" sz="2000" dirty="0" smtClean="0">
                <a:latin typeface="+mn-lt"/>
              </a:rPr>
              <a:t>Publishing houses</a:t>
            </a:r>
          </a:p>
          <a:p>
            <a:pPr lvl="1"/>
            <a:r>
              <a:rPr lang="en-GB" sz="2000" dirty="0" smtClean="0">
                <a:latin typeface="+mn-lt"/>
              </a:rPr>
              <a:t>Distribution of articles in journals and  </a:t>
            </a:r>
            <a:r>
              <a:rPr lang="en-GB" sz="2000" dirty="0" err="1" smtClean="0">
                <a:latin typeface="+mn-lt"/>
              </a:rPr>
              <a:t>collecive</a:t>
            </a:r>
            <a:r>
              <a:rPr lang="en-GB" sz="2000" dirty="0" smtClean="0">
                <a:latin typeface="+mn-lt"/>
              </a:rPr>
              <a:t> volumes</a:t>
            </a:r>
          </a:p>
          <a:p>
            <a:pPr lvl="1"/>
            <a:r>
              <a:rPr lang="en-GB" sz="2000" dirty="0" smtClean="0">
                <a:latin typeface="+mn-lt"/>
              </a:rPr>
              <a:t>Author's origin in terms of country or affiliation</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279525" y="728553"/>
            <a:ext cx="7086600" cy="646331"/>
          </a:xfrm>
        </p:spPr>
        <p:txBody>
          <a:bodyPr>
            <a:spAutoFit/>
          </a:bodyPr>
          <a:lstStyle/>
          <a:p>
            <a:r>
              <a:rPr lang="en-GB" dirty="0" smtClean="0">
                <a:solidFill>
                  <a:srgbClr val="000000"/>
                </a:solidFill>
              </a:rPr>
              <a:t>What is a publication?</a:t>
            </a:r>
            <a:endParaRPr lang="en-GB" dirty="0">
              <a:solidFill>
                <a:srgbClr val="000000"/>
              </a:solidFill>
            </a:endParaRPr>
          </a:p>
        </p:txBody>
      </p:sp>
      <p:sp>
        <p:nvSpPr>
          <p:cNvPr id="3" name="Textplatzhalter 2"/>
          <p:cNvSpPr>
            <a:spLocks noGrp="1"/>
          </p:cNvSpPr>
          <p:nvPr>
            <p:ph idx="1"/>
          </p:nvPr>
        </p:nvSpPr>
        <p:spPr>
          <a:xfrm>
            <a:off x="1279525" y="1600200"/>
            <a:ext cx="5257800" cy="4007251"/>
          </a:xfrm>
        </p:spPr>
        <p:txBody>
          <a:bodyPr>
            <a:spAutoFit/>
          </a:bodyPr>
          <a:lstStyle/>
          <a:p>
            <a:r>
              <a:rPr lang="en-GB" sz="2400" dirty="0" smtClean="0"/>
              <a:t>Publications available for sale</a:t>
            </a:r>
          </a:p>
          <a:p>
            <a:r>
              <a:rPr lang="en-GB" sz="2400" dirty="0" smtClean="0"/>
              <a:t>Patents</a:t>
            </a:r>
          </a:p>
          <a:p>
            <a:r>
              <a:rPr lang="en-GB" sz="2400" dirty="0" smtClean="0"/>
              <a:t>“gray literature”</a:t>
            </a:r>
          </a:p>
          <a:p>
            <a:r>
              <a:rPr lang="en-GB" sz="2400" dirty="0"/>
              <a:t>Audio-visual media</a:t>
            </a:r>
          </a:p>
          <a:p>
            <a:r>
              <a:rPr lang="en-GB" sz="2400" dirty="0" smtClean="0"/>
              <a:t>Articles in online journals</a:t>
            </a:r>
          </a:p>
          <a:p>
            <a:r>
              <a:rPr lang="en-GB" sz="2400" dirty="0" smtClean="0"/>
              <a:t>Internet documents</a:t>
            </a:r>
          </a:p>
          <a:p>
            <a:r>
              <a:rPr lang="en-GB" sz="2400" dirty="0" smtClean="0"/>
              <a:t>Reviews</a:t>
            </a:r>
          </a:p>
          <a:p>
            <a:r>
              <a:rPr lang="en-GB" sz="2400" dirty="0" smtClean="0"/>
              <a:t>Letters to editors</a:t>
            </a:r>
          </a:p>
          <a:p>
            <a:r>
              <a:rPr lang="en-GB" sz="2400" dirty="0" smtClean="0"/>
              <a:t>Thesis, dissertations</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solidFill>
                  <a:srgbClr val="000000"/>
                </a:solidFill>
              </a:rPr>
              <a:t>Counting methods</a:t>
            </a:r>
            <a:endParaRPr lang="en-GB" dirty="0"/>
          </a:p>
        </p:txBody>
      </p:sp>
      <p:sp>
        <p:nvSpPr>
          <p:cNvPr id="3" name="Inhaltsplatzhalter 2"/>
          <p:cNvSpPr>
            <a:spLocks noGrp="1"/>
          </p:cNvSpPr>
          <p:nvPr>
            <p:ph idx="1"/>
          </p:nvPr>
        </p:nvSpPr>
        <p:spPr/>
        <p:txBody>
          <a:bodyPr/>
          <a:lstStyle/>
          <a:p>
            <a:r>
              <a:rPr lang="en-GB" sz="2400" smtClean="0"/>
              <a:t>Simple or weighted?</a:t>
            </a:r>
          </a:p>
          <a:p>
            <a:r>
              <a:rPr lang="en-GB" sz="2400" smtClean="0"/>
              <a:t>All</a:t>
            </a:r>
            <a:r>
              <a:rPr lang="en-GB" sz="2400" baseline="0" smtClean="0"/>
              <a:t> types of publications to be treated equally?</a:t>
            </a:r>
          </a:p>
          <a:p>
            <a:pPr lvl="1"/>
            <a:r>
              <a:rPr lang="en-GB" sz="2000" smtClean="0"/>
              <a:t>Articles </a:t>
            </a:r>
          </a:p>
          <a:p>
            <a:pPr lvl="1"/>
            <a:r>
              <a:rPr lang="en-GB" sz="2000" smtClean="0"/>
              <a:t>Monographs</a:t>
            </a:r>
          </a:p>
          <a:p>
            <a:pPr lvl="1"/>
            <a:r>
              <a:rPr lang="en-GB" sz="2000" smtClean="0"/>
              <a:t>Edited volumes</a:t>
            </a:r>
          </a:p>
          <a:p>
            <a:pPr lvl="1"/>
            <a:r>
              <a:rPr lang="en-GB" sz="2000" smtClean="0"/>
              <a:t>Proceedings</a:t>
            </a:r>
          </a:p>
          <a:p>
            <a:pPr lvl="1"/>
            <a:r>
              <a:rPr lang="en-GB" sz="2000" smtClean="0"/>
              <a:t>…</a:t>
            </a:r>
          </a:p>
          <a:p>
            <a:r>
              <a:rPr lang="en-GB" sz="2400" smtClean="0"/>
              <a:t>How to deal with co-authorship?</a:t>
            </a:r>
          </a:p>
        </p:txBody>
      </p:sp>
      <p:sp>
        <p:nvSpPr>
          <p:cNvPr id="4" name="Fußzeilenplatzhalter 3"/>
          <p:cNvSpPr>
            <a:spLocks noGrp="1"/>
          </p:cNvSpPr>
          <p:nvPr>
            <p:ph type="ftr" sz="quarter" idx="11"/>
          </p:nvPr>
        </p:nvSpPr>
        <p:spPr/>
        <p:txBody>
          <a:bodyPr/>
          <a:lstStyle/>
          <a:p>
            <a:r>
              <a:rPr lang="en-US" smtClean="0"/>
              <a:t>Developments in coprus-based translation studies</a:t>
            </a:r>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0</TotalTime>
  <Words>1213</Words>
  <Application>Microsoft Office PowerPoint</Application>
  <PresentationFormat>Bildschirmpräsentation (4:3)</PresentationFormat>
  <Paragraphs>653</Paragraphs>
  <Slides>19</Slides>
  <Notes>1</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Stack of books design template</vt:lpstr>
      <vt:lpstr>Developments in corpus-based translation studies A bibliometric approach </vt:lpstr>
      <vt:lpstr>Starting point</vt:lpstr>
      <vt:lpstr>Bibliometrics?</vt:lpstr>
      <vt:lpstr>Perspectives of bibliometrical analysis</vt:lpstr>
      <vt:lpstr>Perspectives of bibliometrical analysis</vt:lpstr>
      <vt:lpstr>Methods</vt:lpstr>
      <vt:lpstr>Considerations concerning the counting of publications</vt:lpstr>
      <vt:lpstr>What is a publication?</vt:lpstr>
      <vt:lpstr>Counting methods</vt:lpstr>
      <vt:lpstr>Word counts in bibliometrical analysis</vt:lpstr>
      <vt:lpstr>Problem of databases</vt:lpstr>
      <vt:lpstr>Databases used for this study</vt:lpstr>
      <vt:lpstr>Number of publications</vt:lpstr>
      <vt:lpstr>Comparison of keywords in abstracts</vt:lpstr>
      <vt:lpstr>Keywords diachronically (TSB)</vt:lpstr>
      <vt:lpstr>Keywords diachronically TSA</vt:lpstr>
      <vt:lpstr>Indexing compared TSB - BITRA</vt:lpstr>
      <vt:lpstr>Indexing diachronic TSB </vt:lpstr>
      <vt:lpstr>Work in progress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 </dc:creator>
  <cp:lastModifiedBy>Administrator</cp:lastModifiedBy>
  <cp:revision>38</cp:revision>
  <dcterms:created xsi:type="dcterms:W3CDTF">2010-07-28T04:41:31Z</dcterms:created>
  <dcterms:modified xsi:type="dcterms:W3CDTF">2010-08-04T11:41:41Z</dcterms:modified>
</cp:coreProperties>
</file>